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notesMasterIdLst>
    <p:notesMasterId r:id="rId14"/>
  </p:notesMasterIdLst>
  <p:sldIdLst>
    <p:sldId id="256" r:id="rId2"/>
    <p:sldId id="272" r:id="rId3"/>
    <p:sldId id="276" r:id="rId4"/>
    <p:sldId id="277" r:id="rId5"/>
    <p:sldId id="278" r:id="rId6"/>
    <p:sldId id="261" r:id="rId7"/>
    <p:sldId id="279" r:id="rId8"/>
    <p:sldId id="280" r:id="rId9"/>
    <p:sldId id="281" r:id="rId10"/>
    <p:sldId id="283" r:id="rId11"/>
    <p:sldId id="284" r:id="rId12"/>
    <p:sldId id="28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5" d="100"/>
          <a:sy n="105" d="100"/>
        </p:scale>
        <p:origin x="762"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53C10E-CA61-44F4-833E-9A735D87E55B}" type="datetimeFigureOut">
              <a:rPr lang="en-GB" smtClean="0"/>
              <a:t>04/12/2025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96E9A0-6702-4799-B667-C1F05ADDC53D}" type="slidenum">
              <a:rPr lang="en-GB" smtClean="0"/>
              <a:t>‹#›</a:t>
            </a:fld>
            <a:endParaRPr lang="en-GB"/>
          </a:p>
        </p:txBody>
      </p:sp>
    </p:spTree>
    <p:extLst>
      <p:ext uri="{BB962C8B-B14F-4D97-AF65-F5344CB8AC3E}">
        <p14:creationId xmlns:p14="http://schemas.microsoft.com/office/powerpoint/2010/main" val="2839976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4353996-902C-4BA3-9B76-CFBAA9EA22C9}" type="datetime1">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GB"/>
          </a:p>
        </p:txBody>
      </p:sp>
      <p:sp>
        <p:nvSpPr>
          <p:cNvPr id="6" name="Slide Number Placeholder 5"/>
          <p:cNvSpPr>
            <a:spLocks noGrp="1"/>
          </p:cNvSpPr>
          <p:nvPr>
            <p:ph type="sldNum" sz="quarter" idx="12"/>
          </p:nvPr>
        </p:nvSpPr>
        <p:spPr>
          <a:xfrm>
            <a:off x="531812" y="4529540"/>
            <a:ext cx="779767" cy="365125"/>
          </a:xfrm>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2820853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3AE8F6-3DD5-4FA1-9598-2E0D5B1BBF31}" type="datetime1">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1416142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333DE8-1C72-48FE-AA98-29B5E2491AE5}" type="datetime1">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ACEE9A-C5DE-42B3-809C-7B9B841E3527}"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30930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34B246A-A1BC-478F-BF4A-42B220440050}" type="datetime1">
              <a:rPr lang="en-GB" smtClean="0"/>
              <a:t>04/12/2025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11261722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E7F6B17-460A-4EF7-A26A-067068DD6F68}" type="datetime1">
              <a:rPr lang="en-GB" smtClean="0"/>
              <a:t>04/12/2025</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ACEE9A-C5DE-42B3-809C-7B9B841E3527}"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854305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5958D4B-10F5-4456-AC4D-D975401D700A}" type="datetime1">
              <a:rPr lang="en-GB" smtClean="0"/>
              <a:t>04/12/2025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2146773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D1F597-5919-434E-9A4A-88B37066A014}" type="datetime1">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25548361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2DD8E1-9B79-4830-82A2-4B847BEEF3E7}" type="datetime1">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3982858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5132A3-8F90-40B4-81AD-5D2680FBFE9D}" type="datetime1">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p:nvSpPr>
          <p:cNvPr id="6" name="Slide Number Placeholder 5"/>
          <p:cNvSpPr>
            <a:spLocks noGrp="1"/>
          </p:cNvSpPr>
          <p:nvPr>
            <p:ph type="sldNum" sz="quarter" idx="12"/>
          </p:nvPr>
        </p:nvSpPr>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192125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2AFD79-7F28-48F9-9858-C97CD450180B}" type="datetime1">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3815105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3A5ED2-DCF2-4109-B7A6-28B3884429F8}" type="datetime1">
              <a:rPr lang="en-GB" smtClean="0"/>
              <a:t>04/12/2025</a:t>
            </a:fld>
            <a:endParaRPr lang="en-GB"/>
          </a:p>
        </p:txBody>
      </p:sp>
      <p:sp>
        <p:nvSpPr>
          <p:cNvPr id="6" name="Footer Placeholder 5"/>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p:nvSpPr>
          <p:cNvPr id="13" name="Slide Number Placeholder 5"/>
          <p:cNvSpPr>
            <a:spLocks noGrp="1"/>
          </p:cNvSpPr>
          <p:nvPr>
            <p:ph type="sldNum" sz="quarter" idx="12"/>
          </p:nvPr>
        </p:nvSpPr>
        <p:spPr>
          <a:xfrm>
            <a:off x="531812" y="787782"/>
            <a:ext cx="779767" cy="365125"/>
          </a:xfrm>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914942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1662EA-30BE-4EFD-8779-A494BC73C314}" type="datetime1">
              <a:rPr lang="en-GB" smtClean="0"/>
              <a:t>04/12/2025</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2455593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7A107D-37C3-4DFE-9358-5E924B703565}" type="datetime1">
              <a:rPr lang="en-GB" smtClean="0"/>
              <a:t>04/12/2025</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838850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7656B0-D8EA-42C0-AF8E-A02D1C6A89D6}" type="datetime1">
              <a:rPr lang="en-GB" smtClean="0"/>
              <a:t>04/12/2025</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1643854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C9854D6-D906-4163-BA94-F09531B30CAA}" type="datetime1">
              <a:rPr lang="en-GB" smtClean="0"/>
              <a:t>04/12/2025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2341264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C62F8A-AA48-4161-93BE-9DE49BEDD27C}" type="datetime1">
              <a:rPr lang="en-GB" smtClean="0"/>
              <a:t>04/12/2025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ACEE9A-C5DE-42B3-809C-7B9B841E3527}" type="slidenum">
              <a:rPr lang="en-GB" smtClean="0"/>
              <a:t>‹#›</a:t>
            </a:fld>
            <a:endParaRPr lang="en-GB"/>
          </a:p>
        </p:txBody>
      </p:sp>
    </p:spTree>
    <p:extLst>
      <p:ext uri="{BB962C8B-B14F-4D97-AF65-F5344CB8AC3E}">
        <p14:creationId xmlns:p14="http://schemas.microsoft.com/office/powerpoint/2010/main" val="111472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00A65EB-D144-45D7-824C-158F54C74CF2}" type="datetime1">
              <a:rPr lang="en-GB" smtClean="0"/>
              <a:t>04/12/2025</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DACEE9A-C5DE-42B3-809C-7B9B841E3527}" type="slidenum">
              <a:rPr lang="en-GB" smtClean="0"/>
              <a:t>‹#›</a:t>
            </a:fld>
            <a:endParaRPr lang="en-GB"/>
          </a:p>
        </p:txBody>
      </p:sp>
    </p:spTree>
    <p:extLst>
      <p:ext uri="{BB962C8B-B14F-4D97-AF65-F5344CB8AC3E}">
        <p14:creationId xmlns:p14="http://schemas.microsoft.com/office/powerpoint/2010/main" val="1978242885"/>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 id="2147483764" r:id="rId13"/>
    <p:sldLayoutId id="2147483765" r:id="rId14"/>
    <p:sldLayoutId id="2147483766" r:id="rId15"/>
    <p:sldLayoutId id="2147483767" r:id="rId16"/>
  </p:sldLayoutIdLst>
  <p:hf hdr="0" ft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86CC7-0FA0-4ACF-BED3-603A5D064C92}"/>
              </a:ext>
            </a:extLst>
          </p:cNvPr>
          <p:cNvSpPr>
            <a:spLocks noGrp="1"/>
          </p:cNvSpPr>
          <p:nvPr>
            <p:ph type="ctrTitle"/>
          </p:nvPr>
        </p:nvSpPr>
        <p:spPr>
          <a:xfrm>
            <a:off x="2569758" y="1284526"/>
            <a:ext cx="8915399" cy="2262781"/>
          </a:xfrm>
        </p:spPr>
        <p:txBody>
          <a:bodyPr>
            <a:noAutofit/>
          </a:bodyPr>
          <a:lstStyle/>
          <a:p>
            <a:r>
              <a:rPr lang="en-GB" sz="4400" dirty="0"/>
              <a:t>The Board of Trade and the development of the regulatory state in the long nineteenth century 1815-1914</a:t>
            </a:r>
          </a:p>
        </p:txBody>
      </p:sp>
      <p:sp>
        <p:nvSpPr>
          <p:cNvPr id="3" name="Subtitle 2">
            <a:extLst>
              <a:ext uri="{FF2B5EF4-FFF2-40B4-BE49-F238E27FC236}">
                <a16:creationId xmlns:a16="http://schemas.microsoft.com/office/drawing/2014/main" id="{C2DF0C86-8B60-4AF7-8AB3-77A484A1E1E2}"/>
              </a:ext>
            </a:extLst>
          </p:cNvPr>
          <p:cNvSpPr>
            <a:spLocks noGrp="1"/>
          </p:cNvSpPr>
          <p:nvPr>
            <p:ph type="subTitle" idx="1"/>
          </p:nvPr>
        </p:nvSpPr>
        <p:spPr>
          <a:xfrm>
            <a:off x="1751012" y="5344080"/>
            <a:ext cx="8689976" cy="1371599"/>
          </a:xfrm>
        </p:spPr>
        <p:txBody>
          <a:bodyPr>
            <a:normAutofit/>
          </a:bodyPr>
          <a:lstStyle/>
          <a:p>
            <a:r>
              <a:rPr lang="en-GB" dirty="0"/>
              <a:t>Perri 6</a:t>
            </a:r>
          </a:p>
          <a:p>
            <a:r>
              <a:rPr lang="en-GB" dirty="0"/>
              <a:t>Professor Emeritus in Public Management, School of Business and Management, Queen Mary University of London and Visiting Professor, Centre for the Analysis of Risk and Regulation, London School of Economics</a:t>
            </a:r>
          </a:p>
          <a:p>
            <a:endParaRPr lang="en-GB" dirty="0"/>
          </a:p>
        </p:txBody>
      </p:sp>
      <p:sp>
        <p:nvSpPr>
          <p:cNvPr id="4" name="TextBox 3">
            <a:extLst>
              <a:ext uri="{FF2B5EF4-FFF2-40B4-BE49-F238E27FC236}">
                <a16:creationId xmlns:a16="http://schemas.microsoft.com/office/drawing/2014/main" id="{AC7AC32C-5577-494D-8162-351DDA2F7A9E}"/>
              </a:ext>
            </a:extLst>
          </p:cNvPr>
          <p:cNvSpPr txBox="1"/>
          <p:nvPr/>
        </p:nvSpPr>
        <p:spPr>
          <a:xfrm>
            <a:off x="1619084" y="3758349"/>
            <a:ext cx="8609538" cy="646331"/>
          </a:xfrm>
          <a:prstGeom prst="rect">
            <a:avLst/>
          </a:prstGeom>
          <a:noFill/>
        </p:spPr>
        <p:txBody>
          <a:bodyPr wrap="square" rtlCol="0">
            <a:spAutoFit/>
          </a:bodyPr>
          <a:lstStyle/>
          <a:p>
            <a:pPr algn="ctr"/>
            <a:r>
              <a:rPr lang="en-GB" dirty="0"/>
              <a:t>Department of Business and Trade,</a:t>
            </a:r>
            <a:r>
              <a:rPr lang="en-US" dirty="0"/>
              <a:t> symposium on the “History of the Board of Trade”, 9.12.2025, Old Admiralty Building. </a:t>
            </a:r>
            <a:r>
              <a:rPr lang="en-GB" dirty="0"/>
              <a:t> </a:t>
            </a:r>
          </a:p>
        </p:txBody>
      </p:sp>
      <p:sp>
        <p:nvSpPr>
          <p:cNvPr id="5" name="Slide Number Placeholder 4">
            <a:extLst>
              <a:ext uri="{FF2B5EF4-FFF2-40B4-BE49-F238E27FC236}">
                <a16:creationId xmlns:a16="http://schemas.microsoft.com/office/drawing/2014/main" id="{9CF3F3BA-03F5-D50C-622A-FF5E7721FBF4}"/>
              </a:ext>
            </a:extLst>
          </p:cNvPr>
          <p:cNvSpPr>
            <a:spLocks noGrp="1"/>
          </p:cNvSpPr>
          <p:nvPr>
            <p:ph type="sldNum" sz="quarter" idx="12"/>
          </p:nvPr>
        </p:nvSpPr>
        <p:spPr/>
        <p:txBody>
          <a:bodyPr/>
          <a:lstStyle/>
          <a:p>
            <a:fld id="{DDACEE9A-C5DE-42B3-809C-7B9B841E3527}" type="slidenum">
              <a:rPr lang="en-GB" smtClean="0"/>
              <a:t>1</a:t>
            </a:fld>
            <a:endParaRPr lang="en-GB"/>
          </a:p>
        </p:txBody>
      </p:sp>
    </p:spTree>
    <p:extLst>
      <p:ext uri="{BB962C8B-B14F-4D97-AF65-F5344CB8AC3E}">
        <p14:creationId xmlns:p14="http://schemas.microsoft.com/office/powerpoint/2010/main" val="2238515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710143B-DA65-D121-578B-3160B8A36D31}"/>
              </a:ext>
            </a:extLst>
          </p:cNvPr>
          <p:cNvSpPr>
            <a:spLocks noGrp="1"/>
          </p:cNvSpPr>
          <p:nvPr>
            <p:ph type="title"/>
          </p:nvPr>
        </p:nvSpPr>
        <p:spPr/>
        <p:txBody>
          <a:bodyPr/>
          <a:lstStyle/>
          <a:p>
            <a:r>
              <a:rPr lang="en-GB" dirty="0"/>
              <a:t>Toward an explanation</a:t>
            </a:r>
          </a:p>
        </p:txBody>
      </p:sp>
      <p:sp>
        <p:nvSpPr>
          <p:cNvPr id="6" name="Content Placeholder 5">
            <a:extLst>
              <a:ext uri="{FF2B5EF4-FFF2-40B4-BE49-F238E27FC236}">
                <a16:creationId xmlns:a16="http://schemas.microsoft.com/office/drawing/2014/main" id="{3AB0D2F9-8161-411F-5505-C32B3D99517D}"/>
              </a:ext>
            </a:extLst>
          </p:cNvPr>
          <p:cNvSpPr>
            <a:spLocks noGrp="1"/>
          </p:cNvSpPr>
          <p:nvPr>
            <p:ph idx="1"/>
          </p:nvPr>
        </p:nvSpPr>
        <p:spPr>
          <a:xfrm>
            <a:off x="2038066" y="1282889"/>
            <a:ext cx="9617122" cy="5500047"/>
          </a:xfrm>
        </p:spPr>
        <p:txBody>
          <a:bodyPr>
            <a:normAutofit fontScale="85000" lnSpcReduction="10000"/>
          </a:bodyPr>
          <a:lstStyle/>
          <a:p>
            <a:r>
              <a:rPr lang="en-GB" b="1" dirty="0"/>
              <a:t>External factors</a:t>
            </a:r>
            <a:r>
              <a:rPr lang="en-GB" dirty="0"/>
              <a:t>: </a:t>
            </a:r>
            <a:r>
              <a:rPr lang="en-GB" b="1" i="1" dirty="0"/>
              <a:t>industrialisation</a:t>
            </a:r>
            <a:r>
              <a:rPr lang="en-GB" dirty="0"/>
              <a:t> in </a:t>
            </a:r>
            <a:r>
              <a:rPr lang="en-GB" b="1" i="1" dirty="0"/>
              <a:t>transport and infrastructure</a:t>
            </a:r>
            <a:r>
              <a:rPr lang="en-GB" dirty="0"/>
              <a:t> was more significant than war, taxes, inclusivity, ideas, parties, capture, bureau-shaping or learning from other offices of state</a:t>
            </a:r>
          </a:p>
          <a:p>
            <a:pPr lvl="1"/>
            <a:r>
              <a:rPr lang="en-GB" dirty="0"/>
              <a:t>Can help to explain timing, but not the trajectory of development</a:t>
            </a:r>
          </a:p>
          <a:p>
            <a:r>
              <a:rPr lang="en-GB" b="1" dirty="0"/>
              <a:t>Internal factors</a:t>
            </a:r>
            <a:r>
              <a:rPr lang="en-GB" dirty="0"/>
              <a:t>: endogenous dynamics, of the same kind as path dependency but falling short of path dependency’s strict conditions</a:t>
            </a:r>
          </a:p>
          <a:p>
            <a:pPr lvl="1"/>
            <a:r>
              <a:rPr lang="en-GB" dirty="0"/>
              <a:t>Initial responses to particular problems, for which there was no other obvious office of state</a:t>
            </a:r>
          </a:p>
          <a:p>
            <a:pPr lvl="1"/>
            <a:r>
              <a:rPr lang="en-GB" dirty="0"/>
              <a:t>Railway oversight was key: established the template of inspectorate, professional rule-making, underpinned by own statistical function</a:t>
            </a:r>
          </a:p>
          <a:p>
            <a:pPr lvl="1"/>
            <a:r>
              <a:rPr lang="en-GB" dirty="0"/>
              <a:t>Registration of seamen set a template for registration, which could be used for other purposes</a:t>
            </a:r>
          </a:p>
          <a:p>
            <a:pPr lvl="1"/>
            <a:r>
              <a:rPr lang="en-GB" b="1" dirty="0"/>
              <a:t>Positive feedback loop</a:t>
            </a:r>
            <a:r>
              <a:rPr lang="en-GB" dirty="0"/>
              <a:t>:</a:t>
            </a:r>
          </a:p>
          <a:p>
            <a:pPr lvl="2"/>
            <a:r>
              <a:rPr lang="en-GB" sz="1500" dirty="0"/>
              <a:t>(a) having acquired transport, infrastructure responsibilities, more could be added and the Board increasingly came to be seen </a:t>
            </a:r>
            <a:r>
              <a:rPr lang="en-GB" sz="1500"/>
              <a:t>as the obvious </a:t>
            </a:r>
            <a:r>
              <a:rPr lang="en-GB" sz="1500" dirty="0"/>
              <a:t>location for further micro-economic functions;</a:t>
            </a:r>
          </a:p>
          <a:p>
            <a:pPr lvl="2"/>
            <a:r>
              <a:rPr lang="en-GB" sz="1500" dirty="0"/>
              <a:t>(b) from transport and infrastructure, much of growth in functions reflected following forward and backward linkages in economy;</a:t>
            </a:r>
          </a:p>
          <a:p>
            <a:pPr lvl="2"/>
            <a:r>
              <a:rPr lang="en-GB" sz="1500" dirty="0"/>
              <a:t>(c) having acquired internal departmental structures for specialism, skills and style of judgment required for case-level determinations by inspectors and registrars, these could be applied in new areas;</a:t>
            </a:r>
          </a:p>
          <a:p>
            <a:pPr lvl="2"/>
            <a:r>
              <a:rPr lang="en-GB" sz="1500" dirty="0"/>
              <a:t>(d) the Board become hub in business communities and priority target for lobbying, which it used for intelligence, and to identify new problems for its institutional skill set to tackle, and MPs with business backgrounds enter the Commons with experience of dealing with the Board and appreciative of, at least, its statistical publications</a:t>
            </a:r>
          </a:p>
        </p:txBody>
      </p:sp>
      <p:sp>
        <p:nvSpPr>
          <p:cNvPr id="2" name="Slide Number Placeholder 1">
            <a:extLst>
              <a:ext uri="{FF2B5EF4-FFF2-40B4-BE49-F238E27FC236}">
                <a16:creationId xmlns:a16="http://schemas.microsoft.com/office/drawing/2014/main" id="{3CCF8080-63B1-B366-2AF8-388A5CF17D1A}"/>
              </a:ext>
            </a:extLst>
          </p:cNvPr>
          <p:cNvSpPr>
            <a:spLocks noGrp="1"/>
          </p:cNvSpPr>
          <p:nvPr>
            <p:ph type="sldNum" sz="quarter" idx="12"/>
          </p:nvPr>
        </p:nvSpPr>
        <p:spPr/>
        <p:txBody>
          <a:bodyPr/>
          <a:lstStyle/>
          <a:p>
            <a:fld id="{DDACEE9A-C5DE-42B3-809C-7B9B841E3527}" type="slidenum">
              <a:rPr lang="en-GB" smtClean="0"/>
              <a:t>10</a:t>
            </a:fld>
            <a:endParaRPr lang="en-GB"/>
          </a:p>
        </p:txBody>
      </p:sp>
    </p:spTree>
    <p:extLst>
      <p:ext uri="{BB962C8B-B14F-4D97-AF65-F5344CB8AC3E}">
        <p14:creationId xmlns:p14="http://schemas.microsoft.com/office/powerpoint/2010/main" val="3756814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5939D-8F02-F471-B217-FC3CEC0931FC}"/>
              </a:ext>
            </a:extLst>
          </p:cNvPr>
          <p:cNvSpPr>
            <a:spLocks noGrp="1"/>
          </p:cNvSpPr>
          <p:nvPr>
            <p:ph type="title"/>
          </p:nvPr>
        </p:nvSpPr>
        <p:spPr/>
        <p:txBody>
          <a:bodyPr/>
          <a:lstStyle/>
          <a:p>
            <a:r>
              <a:rPr lang="en-GB" dirty="0"/>
              <a:t>Conclusions - I</a:t>
            </a:r>
          </a:p>
        </p:txBody>
      </p:sp>
      <p:sp>
        <p:nvSpPr>
          <p:cNvPr id="3" name="Content Placeholder 2">
            <a:extLst>
              <a:ext uri="{FF2B5EF4-FFF2-40B4-BE49-F238E27FC236}">
                <a16:creationId xmlns:a16="http://schemas.microsoft.com/office/drawing/2014/main" id="{EA33209C-9F19-9D43-047A-E2ABC257E457}"/>
              </a:ext>
            </a:extLst>
          </p:cNvPr>
          <p:cNvSpPr>
            <a:spLocks noGrp="1"/>
          </p:cNvSpPr>
          <p:nvPr>
            <p:ph sz="half" idx="1"/>
          </p:nvPr>
        </p:nvSpPr>
        <p:spPr>
          <a:xfrm>
            <a:off x="1847683" y="1232847"/>
            <a:ext cx="4917057" cy="3777622"/>
          </a:xfrm>
        </p:spPr>
        <p:txBody>
          <a:bodyPr>
            <a:noAutofit/>
          </a:bodyPr>
          <a:lstStyle/>
          <a:p>
            <a:r>
              <a:rPr lang="en-GB" sz="1300" dirty="0"/>
              <a:t>Relations with other offices of state: key moments of transformation 1768, 1779, 1786, Napoleonic wars coordination, 1830s Treasury taking control of tariffs policy, 1870s transfer commercial diplomacy to FO Commercial Dept, 1880s negotiated system for Submarine Cable Convention talks, cable landing licensing committee, after 1902 contribution to Balfour era new formalised interdepartmental structures.</a:t>
            </a:r>
          </a:p>
          <a:p>
            <a:r>
              <a:rPr lang="en-GB" sz="1300" dirty="0"/>
              <a:t>No President of the Board ever set out a grand programme for its future development as an office of state. Yet the biggest growth in the Board’s staffing and role coincided with the first deep globalisation.</a:t>
            </a:r>
          </a:p>
          <a:p>
            <a:r>
              <a:rPr lang="en-GB" sz="1300" dirty="0"/>
              <a:t>The Board’s focus on the domestic economy can be seen – although was not described in this way at the time – as creating a regulatory framework to cultivate a domestic economy dynamic enough to compete in an increasingly open global economy with rising economic powers.</a:t>
            </a:r>
          </a:p>
        </p:txBody>
      </p:sp>
      <p:sp>
        <p:nvSpPr>
          <p:cNvPr id="4" name="Content Placeholder 3">
            <a:extLst>
              <a:ext uri="{FF2B5EF4-FFF2-40B4-BE49-F238E27FC236}">
                <a16:creationId xmlns:a16="http://schemas.microsoft.com/office/drawing/2014/main" id="{BF15E455-2380-DE85-F84A-5590BF5222A2}"/>
              </a:ext>
            </a:extLst>
          </p:cNvPr>
          <p:cNvSpPr>
            <a:spLocks noGrp="1"/>
          </p:cNvSpPr>
          <p:nvPr>
            <p:ph sz="half" idx="2"/>
          </p:nvPr>
        </p:nvSpPr>
        <p:spPr>
          <a:xfrm>
            <a:off x="6906788" y="1232847"/>
            <a:ext cx="4543684" cy="3777622"/>
          </a:xfrm>
        </p:spPr>
        <p:txBody>
          <a:bodyPr>
            <a:normAutofit/>
          </a:bodyPr>
          <a:lstStyle/>
          <a:p>
            <a:r>
              <a:rPr lang="en-GB" sz="1300" dirty="0"/>
              <a:t>Much </a:t>
            </a:r>
            <a:r>
              <a:rPr lang="en-GB" sz="1300" b="1" dirty="0"/>
              <a:t>learning was within </a:t>
            </a:r>
            <a:r>
              <a:rPr lang="en-GB" sz="1300" dirty="0"/>
              <a:t>the Board rather than from other offices of state. From creating the statistics department, the Board learned how to become a multi-divisional body, with an information and intelligence department at its centre. In many respects, the Board learned how to do inspectorate work from supervising railways, how to run registration agencies from company registration, how to do international </a:t>
            </a:r>
            <a:r>
              <a:rPr lang="en-GB" sz="1300" i="1" dirty="0"/>
              <a:t>regulatory </a:t>
            </a:r>
            <a:r>
              <a:rPr lang="en-GB" sz="1300" dirty="0"/>
              <a:t>negotiations (as opposed to trade diplomacy) from the Rules of the Road Sea talks. The skills were then applied to new functions and problems.</a:t>
            </a:r>
          </a:p>
          <a:p>
            <a:r>
              <a:rPr lang="en-GB" sz="1300" dirty="0"/>
              <a:t>C19th Board was crucial in extension of executive-driven </a:t>
            </a:r>
            <a:r>
              <a:rPr lang="en-GB" sz="1300" b="1" dirty="0"/>
              <a:t>administrative law </a:t>
            </a:r>
            <a:r>
              <a:rPr lang="en-GB" sz="1300" dirty="0"/>
              <a:t>beyond statute law, for micro-economic regulation generally, not only </a:t>
            </a:r>
            <a:r>
              <a:rPr lang="en-GB" sz="1300" dirty="0" err="1"/>
              <a:t>sectorally</a:t>
            </a:r>
            <a:r>
              <a:rPr lang="en-GB" sz="1300" dirty="0"/>
              <a:t>.</a:t>
            </a:r>
          </a:p>
          <a:p>
            <a:endParaRPr lang="en-GB" sz="1300" dirty="0"/>
          </a:p>
        </p:txBody>
      </p:sp>
      <p:sp>
        <p:nvSpPr>
          <p:cNvPr id="5" name="Slide Number Placeholder 4">
            <a:extLst>
              <a:ext uri="{FF2B5EF4-FFF2-40B4-BE49-F238E27FC236}">
                <a16:creationId xmlns:a16="http://schemas.microsoft.com/office/drawing/2014/main" id="{C0B913F8-4EE8-5E0E-0C3D-3347BD4B1671}"/>
              </a:ext>
            </a:extLst>
          </p:cNvPr>
          <p:cNvSpPr>
            <a:spLocks noGrp="1"/>
          </p:cNvSpPr>
          <p:nvPr>
            <p:ph type="sldNum" sz="quarter" idx="12"/>
          </p:nvPr>
        </p:nvSpPr>
        <p:spPr/>
        <p:txBody>
          <a:bodyPr/>
          <a:lstStyle/>
          <a:p>
            <a:fld id="{DDACEE9A-C5DE-42B3-809C-7B9B841E3527}" type="slidenum">
              <a:rPr lang="en-GB" smtClean="0"/>
              <a:t>11</a:t>
            </a:fld>
            <a:endParaRPr lang="en-GB"/>
          </a:p>
        </p:txBody>
      </p:sp>
      <p:sp>
        <p:nvSpPr>
          <p:cNvPr id="6" name="TextBox 5">
            <a:extLst>
              <a:ext uri="{FF2B5EF4-FFF2-40B4-BE49-F238E27FC236}">
                <a16:creationId xmlns:a16="http://schemas.microsoft.com/office/drawing/2014/main" id="{38E453DA-B3A3-914B-4B1E-5C32E0392B5A}"/>
              </a:ext>
            </a:extLst>
          </p:cNvPr>
          <p:cNvSpPr txBox="1"/>
          <p:nvPr/>
        </p:nvSpPr>
        <p:spPr>
          <a:xfrm>
            <a:off x="1528549" y="5313529"/>
            <a:ext cx="10385946" cy="1446550"/>
          </a:xfrm>
          <a:prstGeom prst="rect">
            <a:avLst/>
          </a:prstGeom>
          <a:noFill/>
        </p:spPr>
        <p:txBody>
          <a:bodyPr wrap="square" rtlCol="0">
            <a:spAutoFit/>
          </a:bodyPr>
          <a:lstStyle/>
          <a:p>
            <a:r>
              <a:rPr lang="en-GB" sz="1400" dirty="0"/>
              <a:t>A </a:t>
            </a:r>
            <a:r>
              <a:rPr lang="en-GB" sz="1400" b="1" dirty="0"/>
              <a:t>market-enabling regulatory state </a:t>
            </a:r>
            <a:r>
              <a:rPr lang="en-GB" sz="1400" dirty="0"/>
              <a:t>(e.g., company, patent, trademark registration – the “software” of the new “hardware” of an industrial economy; reform of bankruptcy clarifying priority claims, weights and measures) with a wider range of regulatory powers than many other major states, not at all </a:t>
            </a:r>
            <a:r>
              <a:rPr lang="en-GB" sz="1400" i="1" dirty="0"/>
              <a:t>laissez faire </a:t>
            </a:r>
            <a:r>
              <a:rPr lang="en-GB" sz="1400" dirty="0"/>
              <a:t>– transparency for investors with a minimum of safety for labour – but arguably not inclusive and incomplete, without explicit competition policy regulation (at least, by contrast with post-1890 USA).</a:t>
            </a:r>
          </a:p>
          <a:p>
            <a:endParaRPr lang="en-GB" dirty="0"/>
          </a:p>
        </p:txBody>
      </p:sp>
    </p:spTree>
    <p:extLst>
      <p:ext uri="{BB962C8B-B14F-4D97-AF65-F5344CB8AC3E}">
        <p14:creationId xmlns:p14="http://schemas.microsoft.com/office/powerpoint/2010/main" val="684433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0EAE4D0-65B1-C7FF-C26B-F3CB546609E0}"/>
              </a:ext>
            </a:extLst>
          </p:cNvPr>
          <p:cNvSpPr>
            <a:spLocks noGrp="1"/>
          </p:cNvSpPr>
          <p:nvPr>
            <p:ph type="title"/>
          </p:nvPr>
        </p:nvSpPr>
        <p:spPr/>
        <p:txBody>
          <a:bodyPr/>
          <a:lstStyle/>
          <a:p>
            <a:r>
              <a:rPr lang="en-GB" dirty="0"/>
              <a:t>Conclusions - II</a:t>
            </a:r>
          </a:p>
        </p:txBody>
      </p:sp>
      <p:sp>
        <p:nvSpPr>
          <p:cNvPr id="6" name="Content Placeholder 5">
            <a:extLst>
              <a:ext uri="{FF2B5EF4-FFF2-40B4-BE49-F238E27FC236}">
                <a16:creationId xmlns:a16="http://schemas.microsoft.com/office/drawing/2014/main" id="{655C1A9F-3203-9D2C-A6CF-1E9E3F07B87D}"/>
              </a:ext>
            </a:extLst>
          </p:cNvPr>
          <p:cNvSpPr>
            <a:spLocks noGrp="1"/>
          </p:cNvSpPr>
          <p:nvPr>
            <p:ph idx="1"/>
          </p:nvPr>
        </p:nvSpPr>
        <p:spPr>
          <a:xfrm>
            <a:off x="1528547" y="1251045"/>
            <a:ext cx="10408693" cy="5431809"/>
          </a:xfrm>
        </p:spPr>
        <p:txBody>
          <a:bodyPr>
            <a:normAutofit fontScale="70000" lnSpcReduction="20000"/>
          </a:bodyPr>
          <a:lstStyle/>
          <a:p>
            <a:r>
              <a:rPr lang="en-GB" sz="2300" dirty="0"/>
              <a:t>Aim of this presentation is not to consider how effective the Board was but to examine the significance of the functions, roles and development.</a:t>
            </a:r>
          </a:p>
          <a:p>
            <a:r>
              <a:rPr lang="en-GB" sz="2300" dirty="0"/>
              <a:t>The Board provided unprecedented integration of micro-economic regulatory </a:t>
            </a:r>
            <a:r>
              <a:rPr lang="en-GB" sz="2300" b="1" i="1" dirty="0"/>
              <a:t>capacity</a:t>
            </a:r>
            <a:r>
              <a:rPr lang="en-GB" sz="2300" dirty="0"/>
              <a:t> for the domestic economy, but – to the chagrin of imperialists such as Joseph Chamberlain – this was not matched by integration of economic governance across the empire – in part a consequence of the separation from the first Colonial Office in 1768.</a:t>
            </a:r>
          </a:p>
          <a:p>
            <a:r>
              <a:rPr lang="en-GB" sz="2300" dirty="0"/>
              <a:t>Yet this growth in integration in capacity was not matched by growth in </a:t>
            </a:r>
            <a:r>
              <a:rPr lang="en-GB" sz="2300" b="1" i="1" dirty="0"/>
              <a:t>capability</a:t>
            </a:r>
            <a:r>
              <a:rPr lang="en-GB" sz="2300" dirty="0"/>
              <a:t>, i.e., internal policy coordination until after 1918 when the Advisory Council was introduced.</a:t>
            </a:r>
          </a:p>
          <a:p>
            <a:r>
              <a:rPr lang="en-GB" sz="2300" dirty="0"/>
              <a:t>The Board can be criticised on many grounds – e.g., railway system was ill-coordinated and inefficient; industrial relations worsened up to 1914, and conciliation was seen by TUs as biased; </a:t>
            </a:r>
            <a:r>
              <a:rPr lang="en-GB" sz="2300" i="1" dirty="0"/>
              <a:t>Titanic</a:t>
            </a:r>
            <a:r>
              <a:rPr lang="en-GB" sz="2300" dirty="0"/>
              <a:t> inquiry was very critical of Board’s regulation; cost of patenting was high and not competitive with US. So presumably some adverse effects on growth.</a:t>
            </a:r>
          </a:p>
          <a:p>
            <a:r>
              <a:rPr lang="en-GB" sz="2300" dirty="0"/>
              <a:t>No way to assess the C19th Board’s long-term impact upon economic growth without making very large assumptions and arbitrarily selecting counterfactuals.</a:t>
            </a:r>
          </a:p>
          <a:p>
            <a:r>
              <a:rPr lang="en-GB" sz="2300" dirty="0"/>
              <a:t>But growth was sustained up to 1914, suggesting that the micro-economic regulatory machinery perhaps did not significantly hamper aggregate growth.</a:t>
            </a:r>
          </a:p>
          <a:p>
            <a:r>
              <a:rPr lang="en-GB" sz="2300" dirty="0"/>
              <a:t>Standard accounts of British economic governance which focus only on the Treasury and Bank of England are incomplete.</a:t>
            </a:r>
          </a:p>
          <a:p>
            <a:r>
              <a:rPr lang="en-GB" sz="2300" dirty="0"/>
              <a:t>The C19th Board was a very distinctive office of state, when compared with US and European competitor states, but its development is part of the distinctive “signature” of British economic governance: a broadly market-enabling micro-economic regulatory state system with a single office of state at its centre, with system of agencies – a distinctive pathway of state development</a:t>
            </a:r>
          </a:p>
          <a:p>
            <a:endParaRPr lang="en-GB" dirty="0"/>
          </a:p>
        </p:txBody>
      </p:sp>
      <p:sp>
        <p:nvSpPr>
          <p:cNvPr id="7" name="Slide Number Placeholder 6">
            <a:extLst>
              <a:ext uri="{FF2B5EF4-FFF2-40B4-BE49-F238E27FC236}">
                <a16:creationId xmlns:a16="http://schemas.microsoft.com/office/drawing/2014/main" id="{BE231BB4-5C2E-3EC2-6D86-A003E773E5F8}"/>
              </a:ext>
            </a:extLst>
          </p:cNvPr>
          <p:cNvSpPr>
            <a:spLocks noGrp="1"/>
          </p:cNvSpPr>
          <p:nvPr>
            <p:ph type="sldNum" sz="quarter" idx="12"/>
          </p:nvPr>
        </p:nvSpPr>
        <p:spPr/>
        <p:txBody>
          <a:bodyPr/>
          <a:lstStyle/>
          <a:p>
            <a:fld id="{DDACEE9A-C5DE-42B3-809C-7B9B841E3527}" type="slidenum">
              <a:rPr lang="en-GB" smtClean="0"/>
              <a:t>12</a:t>
            </a:fld>
            <a:endParaRPr lang="en-GB"/>
          </a:p>
        </p:txBody>
      </p:sp>
    </p:spTree>
    <p:extLst>
      <p:ext uri="{BB962C8B-B14F-4D97-AF65-F5344CB8AC3E}">
        <p14:creationId xmlns:p14="http://schemas.microsoft.com/office/powerpoint/2010/main" val="2185955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9CE10-7188-72D5-DDB1-D47244647ABA}"/>
              </a:ext>
            </a:extLst>
          </p:cNvPr>
          <p:cNvSpPr>
            <a:spLocks noGrp="1"/>
          </p:cNvSpPr>
          <p:nvPr>
            <p:ph type="title"/>
          </p:nvPr>
        </p:nvSpPr>
        <p:spPr/>
        <p:txBody>
          <a:bodyPr/>
          <a:lstStyle/>
          <a:p>
            <a:r>
              <a:rPr lang="en-GB" dirty="0"/>
              <a:t>Questions</a:t>
            </a:r>
          </a:p>
        </p:txBody>
      </p:sp>
      <p:sp>
        <p:nvSpPr>
          <p:cNvPr id="3" name="Content Placeholder 2">
            <a:extLst>
              <a:ext uri="{FF2B5EF4-FFF2-40B4-BE49-F238E27FC236}">
                <a16:creationId xmlns:a16="http://schemas.microsoft.com/office/drawing/2014/main" id="{00AFD550-7088-38C4-A1E6-9DF881996FA2}"/>
              </a:ext>
            </a:extLst>
          </p:cNvPr>
          <p:cNvSpPr>
            <a:spLocks noGrp="1"/>
          </p:cNvSpPr>
          <p:nvPr>
            <p:ph idx="1"/>
          </p:nvPr>
        </p:nvSpPr>
        <p:spPr/>
        <p:txBody>
          <a:bodyPr>
            <a:normAutofit fontScale="92500" lnSpcReduction="10000"/>
          </a:bodyPr>
          <a:lstStyle/>
          <a:p>
            <a:r>
              <a:rPr lang="en-GB" sz="2800" dirty="0"/>
              <a:t>How far did the transformation of the </a:t>
            </a:r>
            <a:r>
              <a:rPr lang="en-GB" sz="2800" dirty="0" err="1"/>
              <a:t>BoT</a:t>
            </a:r>
            <a:r>
              <a:rPr lang="en-GB" sz="2800" dirty="0"/>
              <a:t> in the long nineteenth century represent a shift toward Britain becoming a “</a:t>
            </a:r>
            <a:r>
              <a:rPr lang="en-GB" sz="2800" b="1" i="1" dirty="0"/>
              <a:t>regulatory state</a:t>
            </a:r>
            <a:r>
              <a:rPr lang="en-GB" sz="2800" dirty="0"/>
              <a:t>”?</a:t>
            </a:r>
          </a:p>
          <a:p>
            <a:r>
              <a:rPr lang="en-GB" sz="2800" dirty="0"/>
              <a:t>What </a:t>
            </a:r>
            <a:r>
              <a:rPr lang="en-GB" sz="2800" b="1" i="1" dirty="0"/>
              <a:t>explains</a:t>
            </a:r>
            <a:r>
              <a:rPr lang="en-GB" sz="2800" dirty="0"/>
              <a:t> the transformation? And why was the trajectory toward deeper regulatory capacity pursued so rapidly and intensively and not until after 1815?</a:t>
            </a:r>
          </a:p>
          <a:p>
            <a:r>
              <a:rPr lang="en-GB" sz="2800" dirty="0"/>
              <a:t>What were the consequences for </a:t>
            </a:r>
            <a:r>
              <a:rPr lang="en-GB" sz="2800" b="1" i="1" dirty="0"/>
              <a:t>state development</a:t>
            </a:r>
            <a:r>
              <a:rPr lang="en-GB" sz="2800" dirty="0"/>
              <a:t>?</a:t>
            </a:r>
          </a:p>
        </p:txBody>
      </p:sp>
      <p:sp>
        <p:nvSpPr>
          <p:cNvPr id="4" name="Slide Number Placeholder 3">
            <a:extLst>
              <a:ext uri="{FF2B5EF4-FFF2-40B4-BE49-F238E27FC236}">
                <a16:creationId xmlns:a16="http://schemas.microsoft.com/office/drawing/2014/main" id="{C1F6CDB4-E15B-09EE-87E7-3501CF7FF942}"/>
              </a:ext>
            </a:extLst>
          </p:cNvPr>
          <p:cNvSpPr>
            <a:spLocks noGrp="1"/>
          </p:cNvSpPr>
          <p:nvPr>
            <p:ph type="sldNum" sz="quarter" idx="12"/>
          </p:nvPr>
        </p:nvSpPr>
        <p:spPr/>
        <p:txBody>
          <a:bodyPr/>
          <a:lstStyle/>
          <a:p>
            <a:fld id="{DDACEE9A-C5DE-42B3-809C-7B9B841E3527}" type="slidenum">
              <a:rPr lang="en-GB" smtClean="0"/>
              <a:t>2</a:t>
            </a:fld>
            <a:endParaRPr lang="en-GB"/>
          </a:p>
        </p:txBody>
      </p:sp>
    </p:spTree>
    <p:extLst>
      <p:ext uri="{BB962C8B-B14F-4D97-AF65-F5344CB8AC3E}">
        <p14:creationId xmlns:p14="http://schemas.microsoft.com/office/powerpoint/2010/main" val="3659719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0279-654F-7038-9E32-E8A6CD811235}"/>
              </a:ext>
            </a:extLst>
          </p:cNvPr>
          <p:cNvSpPr>
            <a:spLocks noGrp="1"/>
          </p:cNvSpPr>
          <p:nvPr>
            <p:ph type="title"/>
          </p:nvPr>
        </p:nvSpPr>
        <p:spPr/>
        <p:txBody>
          <a:bodyPr>
            <a:normAutofit fontScale="90000"/>
          </a:bodyPr>
          <a:lstStyle/>
          <a:p>
            <a:r>
              <a:rPr lang="en-GB" dirty="0"/>
              <a:t>Three-phase transition to office of state for domestic micro-economic matters, 1764-1815</a:t>
            </a:r>
          </a:p>
        </p:txBody>
      </p:sp>
      <p:sp>
        <p:nvSpPr>
          <p:cNvPr id="3" name="Content Placeholder 2">
            <a:extLst>
              <a:ext uri="{FF2B5EF4-FFF2-40B4-BE49-F238E27FC236}">
                <a16:creationId xmlns:a16="http://schemas.microsoft.com/office/drawing/2014/main" id="{CD5E39D0-0614-F5B5-8A20-F95B22617AF8}"/>
              </a:ext>
            </a:extLst>
          </p:cNvPr>
          <p:cNvSpPr>
            <a:spLocks noGrp="1"/>
          </p:cNvSpPr>
          <p:nvPr>
            <p:ph idx="1"/>
          </p:nvPr>
        </p:nvSpPr>
        <p:spPr>
          <a:xfrm>
            <a:off x="2592925" y="2479343"/>
            <a:ext cx="8915400" cy="4303594"/>
          </a:xfrm>
        </p:spPr>
        <p:txBody>
          <a:bodyPr>
            <a:normAutofit lnSpcReduction="10000"/>
          </a:bodyPr>
          <a:lstStyle/>
          <a:p>
            <a:pPr>
              <a:buAutoNum type="arabicPeriod"/>
            </a:pPr>
            <a:r>
              <a:rPr lang="en-GB" b="1" dirty="0"/>
              <a:t>End of supervision of colonial governance</a:t>
            </a:r>
            <a:r>
              <a:rPr lang="en-GB" dirty="0"/>
              <a:t>. 1764 end of Seven Years’ War. 1768 First colonial office for the American-Caribbean empire, with Board subordinate as research and advisory body. 1779 Board made separate again, focused only on overseas trade, mainly bilaterally, not on supervision of colonial governance.</a:t>
            </a:r>
          </a:p>
          <a:p>
            <a:pPr>
              <a:buAutoNum type="arabicPeriod"/>
            </a:pPr>
            <a:r>
              <a:rPr lang="en-GB" b="1" dirty="0"/>
              <a:t>Imperial and global view, including backward linkages</a:t>
            </a:r>
            <a:r>
              <a:rPr lang="en-GB" dirty="0"/>
              <a:t>.1782 abolition in “economical reform”, but then 1786 </a:t>
            </a:r>
            <a:r>
              <a:rPr lang="en-GB" dirty="0" err="1"/>
              <a:t>refounding</a:t>
            </a:r>
            <a:r>
              <a:rPr lang="en-GB" dirty="0"/>
              <a:t> by Pitt, charged with empire-wide and general perspective, not bilateral, and with remit to follow backward linkages to domestic economy e.g., 1788 report on slave trade and regulation of British slave ships.</a:t>
            </a:r>
          </a:p>
          <a:p>
            <a:pPr>
              <a:buAutoNum type="arabicPeriod"/>
            </a:pPr>
            <a:r>
              <a:rPr lang="en-GB" b="1" dirty="0"/>
              <a:t>Strategy for the wartime economy and preparing for peace</a:t>
            </a:r>
            <a:r>
              <a:rPr lang="en-GB" dirty="0"/>
              <a:t>.1792-1815 French revolutionary and Napoleonic wars: Board tasked with work on supply problems, then with response to the Continental System leading to Orders in Council for blockade and preparation for peacetime economic order.</a:t>
            </a:r>
          </a:p>
        </p:txBody>
      </p:sp>
      <p:sp>
        <p:nvSpPr>
          <p:cNvPr id="4" name="Slide Number Placeholder 3">
            <a:extLst>
              <a:ext uri="{FF2B5EF4-FFF2-40B4-BE49-F238E27FC236}">
                <a16:creationId xmlns:a16="http://schemas.microsoft.com/office/drawing/2014/main" id="{BE04AC44-7E8B-6768-757E-696C075D290E}"/>
              </a:ext>
            </a:extLst>
          </p:cNvPr>
          <p:cNvSpPr>
            <a:spLocks noGrp="1"/>
          </p:cNvSpPr>
          <p:nvPr>
            <p:ph type="sldNum" sz="quarter" idx="12"/>
          </p:nvPr>
        </p:nvSpPr>
        <p:spPr/>
        <p:txBody>
          <a:bodyPr/>
          <a:lstStyle/>
          <a:p>
            <a:fld id="{DDACEE9A-C5DE-42B3-809C-7B9B841E3527}" type="slidenum">
              <a:rPr lang="en-GB" smtClean="0"/>
              <a:t>3</a:t>
            </a:fld>
            <a:endParaRPr lang="en-GB"/>
          </a:p>
        </p:txBody>
      </p:sp>
    </p:spTree>
    <p:extLst>
      <p:ext uri="{BB962C8B-B14F-4D97-AF65-F5344CB8AC3E}">
        <p14:creationId xmlns:p14="http://schemas.microsoft.com/office/powerpoint/2010/main" val="12221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EC92D-5FDD-FDC4-DAEB-42B40DF2196E}"/>
              </a:ext>
            </a:extLst>
          </p:cNvPr>
          <p:cNvSpPr>
            <a:spLocks noGrp="1"/>
          </p:cNvSpPr>
          <p:nvPr>
            <p:ph type="title"/>
          </p:nvPr>
        </p:nvSpPr>
        <p:spPr/>
        <p:txBody>
          <a:bodyPr>
            <a:normAutofit fontScale="90000"/>
          </a:bodyPr>
          <a:lstStyle/>
          <a:p>
            <a:r>
              <a:rPr lang="en-GB" dirty="0"/>
              <a:t>What the Board is known for: post-war protectionism, its steady relaxation, repeals and decline, 1815-1849</a:t>
            </a:r>
          </a:p>
        </p:txBody>
      </p:sp>
      <p:sp>
        <p:nvSpPr>
          <p:cNvPr id="3" name="Content Placeholder 2">
            <a:extLst>
              <a:ext uri="{FF2B5EF4-FFF2-40B4-BE49-F238E27FC236}">
                <a16:creationId xmlns:a16="http://schemas.microsoft.com/office/drawing/2014/main" id="{907AD67F-4ABE-93DD-BE02-BADBCBC926DE}"/>
              </a:ext>
            </a:extLst>
          </p:cNvPr>
          <p:cNvSpPr>
            <a:spLocks noGrp="1"/>
          </p:cNvSpPr>
          <p:nvPr>
            <p:ph idx="1"/>
          </p:nvPr>
        </p:nvSpPr>
        <p:spPr>
          <a:xfrm>
            <a:off x="2589212" y="2133600"/>
            <a:ext cx="8915400" cy="4585648"/>
          </a:xfrm>
        </p:spPr>
        <p:txBody>
          <a:bodyPr>
            <a:normAutofit fontScale="85000" lnSpcReduction="10000"/>
          </a:bodyPr>
          <a:lstStyle/>
          <a:p>
            <a:pPr marL="0" indent="0">
              <a:buNone/>
            </a:pPr>
            <a:r>
              <a:rPr lang="en-GB" dirty="0"/>
              <a:t>The C19th Board is most famous for leading the work on</a:t>
            </a:r>
          </a:p>
          <a:p>
            <a:r>
              <a:rPr lang="en-GB" b="1" dirty="0"/>
              <a:t>Corn Laws</a:t>
            </a:r>
            <a:r>
              <a:rPr lang="en-GB" dirty="0"/>
              <a:t> 1815, Huskisson reforms 1820s, initial work under Gladstone in Peel’s brief first administration on further reform: but then responsibility shifted to the Treasury until repeal in 1846.</a:t>
            </a:r>
          </a:p>
          <a:p>
            <a:r>
              <a:rPr lang="en-GB" b="1" dirty="0"/>
              <a:t>Navigation Acts</a:t>
            </a:r>
            <a:r>
              <a:rPr lang="en-GB" dirty="0"/>
              <a:t>. Reciprocity legislation then series of reciprocity treaties, relaxations, led by Huskisson in 1820s. Other industries began calling for repeal from later 1830s with quiet support from Board officials. </a:t>
            </a:r>
            <a:r>
              <a:rPr lang="en-GB" dirty="0" err="1"/>
              <a:t>Labouchere</a:t>
            </a:r>
            <a:r>
              <a:rPr lang="en-GB" dirty="0"/>
              <a:t> for Board led 1849 repeal</a:t>
            </a:r>
          </a:p>
          <a:p>
            <a:r>
              <a:rPr lang="en-GB" dirty="0"/>
              <a:t>Development of “</a:t>
            </a:r>
            <a:r>
              <a:rPr lang="en-GB" b="1" dirty="0"/>
              <a:t>free trade</a:t>
            </a:r>
            <a:r>
              <a:rPr lang="en-GB" dirty="0"/>
              <a:t>” as a programme and with statistical and analytical underpinning (Brown, 1958). </a:t>
            </a:r>
            <a:r>
              <a:rPr lang="en-GB" dirty="0" err="1"/>
              <a:t>BoT</a:t>
            </a:r>
            <a:r>
              <a:rPr lang="en-GB" dirty="0"/>
              <a:t> statistical department introduced to support analysis needed for tariff reform including navigation laws reciprocity; recruitment and concentration of free trade advocates and expertise in </a:t>
            </a:r>
            <a:r>
              <a:rPr lang="en-GB" dirty="0" err="1"/>
              <a:t>BoT</a:t>
            </a:r>
            <a:r>
              <a:rPr lang="en-GB" dirty="0"/>
              <a:t> during 1830s despite Whig ministers’ caution</a:t>
            </a:r>
          </a:p>
          <a:p>
            <a:r>
              <a:rPr lang="en-GB" dirty="0"/>
              <a:t>But… Gladstone’s 1850s </a:t>
            </a:r>
            <a:r>
              <a:rPr lang="en-GB" b="1" dirty="0"/>
              <a:t>unilateral tariff reductions and eliminations</a:t>
            </a:r>
            <a:r>
              <a:rPr lang="en-GB" dirty="0"/>
              <a:t> in 1850s were driven by Treasury not Board, although </a:t>
            </a:r>
            <a:r>
              <a:rPr lang="en-GB" dirty="0" err="1"/>
              <a:t>BoT</a:t>
            </a:r>
            <a:r>
              <a:rPr lang="en-GB" dirty="0"/>
              <a:t> advice was taken; some retained for revenue</a:t>
            </a:r>
          </a:p>
          <a:p>
            <a:r>
              <a:rPr lang="en-GB" dirty="0"/>
              <a:t>Mallet (PPS to President of </a:t>
            </a:r>
            <a:r>
              <a:rPr lang="en-GB" dirty="0" err="1"/>
              <a:t>BoT</a:t>
            </a:r>
            <a:r>
              <a:rPr lang="en-GB" dirty="0"/>
              <a:t>) supported Cobden in negotiations with France for </a:t>
            </a:r>
            <a:r>
              <a:rPr lang="en-GB" b="1" dirty="0"/>
              <a:t>1860 bilateral tariff treaty</a:t>
            </a:r>
            <a:r>
              <a:rPr lang="en-GB" dirty="0"/>
              <a:t>, though was not initially an official govt initiative</a:t>
            </a:r>
          </a:p>
          <a:p>
            <a:pPr marL="0" indent="0">
              <a:buNone/>
            </a:pPr>
            <a:r>
              <a:rPr lang="en-GB" dirty="0"/>
              <a:t>But this is a quite inadequate account of the Board’s significance.</a:t>
            </a:r>
          </a:p>
        </p:txBody>
      </p:sp>
      <p:sp>
        <p:nvSpPr>
          <p:cNvPr id="4" name="Slide Number Placeholder 3">
            <a:extLst>
              <a:ext uri="{FF2B5EF4-FFF2-40B4-BE49-F238E27FC236}">
                <a16:creationId xmlns:a16="http://schemas.microsoft.com/office/drawing/2014/main" id="{21936EF1-4E15-3A53-60C8-F066177C2C33}"/>
              </a:ext>
            </a:extLst>
          </p:cNvPr>
          <p:cNvSpPr>
            <a:spLocks noGrp="1"/>
          </p:cNvSpPr>
          <p:nvPr>
            <p:ph type="sldNum" sz="quarter" idx="12"/>
          </p:nvPr>
        </p:nvSpPr>
        <p:spPr/>
        <p:txBody>
          <a:bodyPr/>
          <a:lstStyle/>
          <a:p>
            <a:fld id="{DDACEE9A-C5DE-42B3-809C-7B9B841E3527}" type="slidenum">
              <a:rPr lang="en-GB" smtClean="0"/>
              <a:t>4</a:t>
            </a:fld>
            <a:endParaRPr lang="en-GB"/>
          </a:p>
        </p:txBody>
      </p:sp>
    </p:spTree>
    <p:extLst>
      <p:ext uri="{BB962C8B-B14F-4D97-AF65-F5344CB8AC3E}">
        <p14:creationId xmlns:p14="http://schemas.microsoft.com/office/powerpoint/2010/main" val="2485881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0219C-F5A1-3AEB-1E9E-816DFD572995}"/>
              </a:ext>
            </a:extLst>
          </p:cNvPr>
          <p:cNvSpPr>
            <a:spLocks noGrp="1"/>
          </p:cNvSpPr>
          <p:nvPr>
            <p:ph type="title"/>
          </p:nvPr>
        </p:nvSpPr>
        <p:spPr/>
        <p:txBody>
          <a:bodyPr/>
          <a:lstStyle/>
          <a:p>
            <a:r>
              <a:rPr lang="en-GB" dirty="0"/>
              <a:t>Rapid growth in employed staff, especially in second half of C19th</a:t>
            </a:r>
          </a:p>
        </p:txBody>
      </p:sp>
      <p:sp>
        <p:nvSpPr>
          <p:cNvPr id="3" name="Content Placeholder 2">
            <a:extLst>
              <a:ext uri="{FF2B5EF4-FFF2-40B4-BE49-F238E27FC236}">
                <a16:creationId xmlns:a16="http://schemas.microsoft.com/office/drawing/2014/main" id="{5A730D18-FD48-E69D-19B3-BE81AF894D9B}"/>
              </a:ext>
            </a:extLst>
          </p:cNvPr>
          <p:cNvSpPr>
            <a:spLocks noGrp="1"/>
          </p:cNvSpPr>
          <p:nvPr>
            <p:ph idx="1"/>
          </p:nvPr>
        </p:nvSpPr>
        <p:spPr>
          <a:xfrm>
            <a:off x="2592925" y="2388358"/>
            <a:ext cx="8915400" cy="3926006"/>
          </a:xfrm>
        </p:spPr>
        <p:txBody>
          <a:bodyPr/>
          <a:lstStyle/>
          <a:p>
            <a:r>
              <a:rPr lang="en-GB" sz="2400" dirty="0"/>
              <a:t>1830: c 23 people</a:t>
            </a:r>
          </a:p>
          <a:p>
            <a:r>
              <a:rPr lang="en-GB" sz="2400" dirty="0"/>
              <a:t>1843: c 42 people</a:t>
            </a:r>
          </a:p>
          <a:p>
            <a:r>
              <a:rPr lang="en-GB" sz="2400" dirty="0"/>
              <a:t>1855: c 85 people</a:t>
            </a:r>
          </a:p>
          <a:p>
            <a:r>
              <a:rPr lang="en-GB" sz="2400" dirty="0"/>
              <a:t>1914: c 7500 people</a:t>
            </a:r>
          </a:p>
          <a:p>
            <a:r>
              <a:rPr lang="en-GB" sz="2400" dirty="0"/>
              <a:t>1927: c 4500 people</a:t>
            </a:r>
          </a:p>
          <a:p>
            <a:pPr marL="0" indent="0">
              <a:buNone/>
            </a:pPr>
            <a:r>
              <a:rPr lang="en-GB" sz="2400" dirty="0"/>
              <a:t>(Prouty, 1957; Llewellyn Smith, 1928)</a:t>
            </a:r>
          </a:p>
          <a:p>
            <a:pPr marL="0" indent="0">
              <a:buNone/>
            </a:pPr>
            <a:r>
              <a:rPr lang="en-GB" sz="2400" dirty="0"/>
              <a:t>Figures are for those directly employed, excluding those in registration agencies, inspectorates, satellite bodies, etc.</a:t>
            </a:r>
          </a:p>
          <a:p>
            <a:pPr marL="0" indent="0">
              <a:buNone/>
            </a:pPr>
            <a:endParaRPr lang="en-GB" dirty="0"/>
          </a:p>
        </p:txBody>
      </p:sp>
      <p:sp>
        <p:nvSpPr>
          <p:cNvPr id="4" name="Slide Number Placeholder 3">
            <a:extLst>
              <a:ext uri="{FF2B5EF4-FFF2-40B4-BE49-F238E27FC236}">
                <a16:creationId xmlns:a16="http://schemas.microsoft.com/office/drawing/2014/main" id="{1B776F18-7C80-E5A7-C273-EBBE7000071E}"/>
              </a:ext>
            </a:extLst>
          </p:cNvPr>
          <p:cNvSpPr>
            <a:spLocks noGrp="1"/>
          </p:cNvSpPr>
          <p:nvPr>
            <p:ph type="sldNum" sz="quarter" idx="12"/>
          </p:nvPr>
        </p:nvSpPr>
        <p:spPr/>
        <p:txBody>
          <a:bodyPr/>
          <a:lstStyle/>
          <a:p>
            <a:fld id="{DDACEE9A-C5DE-42B3-809C-7B9B841E3527}" type="slidenum">
              <a:rPr lang="en-GB" smtClean="0"/>
              <a:t>5</a:t>
            </a:fld>
            <a:endParaRPr lang="en-GB"/>
          </a:p>
        </p:txBody>
      </p:sp>
    </p:spTree>
    <p:extLst>
      <p:ext uri="{BB962C8B-B14F-4D97-AF65-F5344CB8AC3E}">
        <p14:creationId xmlns:p14="http://schemas.microsoft.com/office/powerpoint/2010/main" val="3694241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C0E16-81ED-4F18-8988-0B036754E38F}"/>
              </a:ext>
            </a:extLst>
          </p:cNvPr>
          <p:cNvSpPr>
            <a:spLocks noGrp="1"/>
          </p:cNvSpPr>
          <p:nvPr>
            <p:ph type="title"/>
          </p:nvPr>
        </p:nvSpPr>
        <p:spPr>
          <a:xfrm>
            <a:off x="2563654" y="232874"/>
            <a:ext cx="8911687" cy="1280890"/>
          </a:xfrm>
        </p:spPr>
        <p:txBody>
          <a:bodyPr>
            <a:normAutofit fontScale="90000"/>
          </a:bodyPr>
          <a:lstStyle/>
          <a:p>
            <a:r>
              <a:rPr lang="en-GB" dirty="0"/>
              <a:t>What the Board should be known for: growth in </a:t>
            </a:r>
            <a:r>
              <a:rPr lang="en-GB" b="1" i="1" dirty="0"/>
              <a:t>micro-economic regulatory </a:t>
            </a:r>
            <a:r>
              <a:rPr lang="en-GB" dirty="0"/>
              <a:t>functions</a:t>
            </a:r>
            <a:br>
              <a:rPr lang="en-GB" dirty="0"/>
            </a:br>
            <a:endParaRPr lang="en-GB" dirty="0"/>
          </a:p>
        </p:txBody>
      </p:sp>
      <p:sp>
        <p:nvSpPr>
          <p:cNvPr id="3" name="Content Placeholder 2">
            <a:extLst>
              <a:ext uri="{FF2B5EF4-FFF2-40B4-BE49-F238E27FC236}">
                <a16:creationId xmlns:a16="http://schemas.microsoft.com/office/drawing/2014/main" id="{E55E61E5-CEF4-454F-BA20-307ABC1CB185}"/>
              </a:ext>
            </a:extLst>
          </p:cNvPr>
          <p:cNvSpPr>
            <a:spLocks noGrp="1"/>
          </p:cNvSpPr>
          <p:nvPr>
            <p:ph sz="half" idx="1"/>
          </p:nvPr>
        </p:nvSpPr>
        <p:spPr>
          <a:xfrm>
            <a:off x="1455761" y="1724167"/>
            <a:ext cx="5859439" cy="5002458"/>
          </a:xfrm>
        </p:spPr>
        <p:txBody>
          <a:bodyPr>
            <a:normAutofit fontScale="25000" lnSpcReduction="20000"/>
          </a:bodyPr>
          <a:lstStyle/>
          <a:p>
            <a:r>
              <a:rPr lang="en-GB" sz="4800" b="1" i="1" dirty="0"/>
              <a:t>Direct, executive</a:t>
            </a:r>
          </a:p>
          <a:p>
            <a:pPr lvl="1"/>
            <a:r>
              <a:rPr lang="en-GB" sz="4000" dirty="0"/>
              <a:t>Statistical collections and publications (1832: 1</a:t>
            </a:r>
            <a:r>
              <a:rPr lang="en-GB" sz="4000" baseline="30000" dirty="0"/>
              <a:t>st</a:t>
            </a:r>
            <a:r>
              <a:rPr lang="en-GB" sz="4000" dirty="0"/>
              <a:t> department in </a:t>
            </a:r>
            <a:r>
              <a:rPr lang="en-GB" sz="4000" dirty="0" err="1"/>
              <a:t>BoT</a:t>
            </a:r>
            <a:r>
              <a:rPr lang="en-GB" sz="4000" dirty="0"/>
              <a:t>)</a:t>
            </a:r>
          </a:p>
          <a:p>
            <a:pPr lvl="1"/>
            <a:r>
              <a:rPr lang="en-GB" sz="4800" dirty="0"/>
              <a:t>Railways, 1820s then full dept from 1840s, 2</a:t>
            </a:r>
            <a:r>
              <a:rPr lang="en-GB" sz="4800" baseline="30000" dirty="0"/>
              <a:t>nd</a:t>
            </a:r>
            <a:r>
              <a:rPr lang="en-GB" sz="4800" dirty="0"/>
              <a:t> dept)</a:t>
            </a:r>
          </a:p>
          <a:p>
            <a:pPr lvl="1"/>
            <a:r>
              <a:rPr lang="en-GB" sz="4800" dirty="0"/>
              <a:t>Ports and harbours (1861), lighthouses (1835)</a:t>
            </a:r>
          </a:p>
          <a:p>
            <a:pPr lvl="1"/>
            <a:r>
              <a:rPr lang="en-GB" sz="4800" dirty="0"/>
              <a:t>Bridges, tunnels (1854), canals (1860s) and tramways (1870)</a:t>
            </a:r>
          </a:p>
          <a:p>
            <a:pPr lvl="1"/>
            <a:r>
              <a:rPr lang="en-GB" sz="4800" dirty="0"/>
              <a:t>Merchant shipping incl. safety and working conditions, from 1840s-50s, tonnage (1854), wrecks and salvage</a:t>
            </a:r>
          </a:p>
          <a:p>
            <a:pPr lvl="1"/>
            <a:r>
              <a:rPr lang="en-GB" sz="4800" dirty="0"/>
              <a:t>Sea fisheries and salmon fisheries (from HO 1887, then to Bd of Ag 1903)</a:t>
            </a:r>
          </a:p>
          <a:p>
            <a:pPr lvl="1"/>
            <a:r>
              <a:rPr lang="en-GB" sz="4800" dirty="0"/>
              <a:t>Foreshore landing rights for undersea telegraph cables (1863)</a:t>
            </a:r>
          </a:p>
          <a:p>
            <a:pPr lvl="1"/>
            <a:r>
              <a:rPr lang="en-GB" sz="4800" dirty="0"/>
              <a:t>Standards, weights and measures (1866)</a:t>
            </a:r>
          </a:p>
          <a:p>
            <a:pPr lvl="1"/>
            <a:r>
              <a:rPr lang="en-GB" sz="4800" dirty="0"/>
              <a:t>Gas and electricity supply licensing (1847, 1871), electric lighting (1882)</a:t>
            </a:r>
          </a:p>
          <a:p>
            <a:pPr lvl="1"/>
            <a:r>
              <a:rPr lang="en-GB" sz="4800" dirty="0"/>
              <a:t>Some aspects of life insurance (1870)</a:t>
            </a:r>
          </a:p>
          <a:p>
            <a:pPr lvl="1"/>
            <a:r>
              <a:rPr lang="en-GB" sz="4800" dirty="0"/>
              <a:t>Employers’ liability for industrial injuries (1880)</a:t>
            </a:r>
          </a:p>
          <a:p>
            <a:pPr lvl="1"/>
            <a:r>
              <a:rPr lang="en-GB" sz="4800" dirty="0"/>
              <a:t>Conciliation in labour disputes (1890, 1896)</a:t>
            </a:r>
          </a:p>
          <a:p>
            <a:pPr lvl="1"/>
            <a:r>
              <a:rPr lang="en-GB" sz="4800" dirty="0"/>
              <a:t>Labour exchanges 1909</a:t>
            </a:r>
          </a:p>
          <a:p>
            <a:pPr lvl="1"/>
            <a:r>
              <a:rPr lang="en-GB" sz="4800" dirty="0"/>
              <a:t>Minimum wages in selected trades (1909)</a:t>
            </a:r>
          </a:p>
          <a:p>
            <a:pPr lvl="1"/>
            <a:r>
              <a:rPr lang="en-GB" sz="4800" dirty="0"/>
              <a:t>Bankruptcy (1883)</a:t>
            </a:r>
          </a:p>
          <a:p>
            <a:pPr lvl="1"/>
            <a:r>
              <a:rPr lang="en-GB" sz="4800" dirty="0"/>
              <a:t>Company fraud (1850s criminal law legislation, etc, but action through courts)</a:t>
            </a:r>
          </a:p>
          <a:p>
            <a:pPr lvl="2"/>
            <a:endParaRPr lang="en-GB" dirty="0"/>
          </a:p>
          <a:p>
            <a:endParaRPr lang="en-GB" dirty="0"/>
          </a:p>
        </p:txBody>
      </p:sp>
      <p:sp>
        <p:nvSpPr>
          <p:cNvPr id="7" name="Content Placeholder 6">
            <a:extLst>
              <a:ext uri="{FF2B5EF4-FFF2-40B4-BE49-F238E27FC236}">
                <a16:creationId xmlns:a16="http://schemas.microsoft.com/office/drawing/2014/main" id="{5BD8E997-4108-4B95-8769-10A157093700}"/>
              </a:ext>
            </a:extLst>
          </p:cNvPr>
          <p:cNvSpPr>
            <a:spLocks noGrp="1"/>
          </p:cNvSpPr>
          <p:nvPr>
            <p:ph sz="half" idx="2"/>
          </p:nvPr>
        </p:nvSpPr>
        <p:spPr>
          <a:xfrm>
            <a:off x="7154354" y="1671297"/>
            <a:ext cx="4646410" cy="5002458"/>
          </a:xfrm>
        </p:spPr>
        <p:txBody>
          <a:bodyPr>
            <a:normAutofit fontScale="25000" lnSpcReduction="20000"/>
          </a:bodyPr>
          <a:lstStyle/>
          <a:p>
            <a:r>
              <a:rPr lang="en-GB" sz="4800" b="1" i="1" dirty="0"/>
              <a:t>Indirect: agencies</a:t>
            </a:r>
          </a:p>
          <a:p>
            <a:pPr marL="457200" lvl="1" indent="0">
              <a:buNone/>
            </a:pPr>
            <a:r>
              <a:rPr lang="en-GB" sz="4800" dirty="0"/>
              <a:t>Registration</a:t>
            </a:r>
          </a:p>
          <a:p>
            <a:pPr lvl="1"/>
            <a:r>
              <a:rPr lang="en-GB" sz="4800" dirty="0"/>
              <a:t>Seamen (through Trinity House, 1835)</a:t>
            </a:r>
          </a:p>
          <a:p>
            <a:pPr lvl="1"/>
            <a:r>
              <a:rPr lang="en-GB" sz="4800" dirty="0"/>
              <a:t>Companies (1844)</a:t>
            </a:r>
          </a:p>
          <a:p>
            <a:pPr lvl="1"/>
            <a:r>
              <a:rPr lang="en-GB" sz="4800" dirty="0"/>
              <a:t>Industrial designs (1842)</a:t>
            </a:r>
          </a:p>
          <a:p>
            <a:pPr lvl="1"/>
            <a:r>
              <a:rPr lang="en-GB" sz="4800" dirty="0"/>
              <a:t>Trademarks and copyrights (1911)</a:t>
            </a:r>
          </a:p>
          <a:p>
            <a:pPr lvl="1"/>
            <a:r>
              <a:rPr lang="en-GB" sz="4800" dirty="0"/>
              <a:t>Patents (1852, 1875, 1883)</a:t>
            </a:r>
          </a:p>
          <a:p>
            <a:pPr marL="457200" lvl="1" indent="0">
              <a:buNone/>
            </a:pPr>
            <a:r>
              <a:rPr lang="en-GB" sz="4800" dirty="0"/>
              <a:t>Non-regulatory Direct agencies</a:t>
            </a:r>
          </a:p>
          <a:p>
            <a:pPr lvl="1"/>
            <a:r>
              <a:rPr lang="en-GB" sz="4800" dirty="0"/>
              <a:t>Industrial design schools (1837, to Board of Education, 1856)</a:t>
            </a:r>
          </a:p>
          <a:p>
            <a:pPr lvl="1"/>
            <a:r>
              <a:rPr lang="en-GB" sz="4800" dirty="0"/>
              <a:t>National Physical Laboratory (1898)</a:t>
            </a:r>
          </a:p>
          <a:p>
            <a:pPr marL="457200" lvl="1" indent="0">
              <a:buNone/>
            </a:pPr>
            <a:endParaRPr lang="en-GB" sz="4800" dirty="0"/>
          </a:p>
          <a:p>
            <a:pPr marL="457200" lvl="1" indent="0">
              <a:buNone/>
            </a:pPr>
            <a:r>
              <a:rPr lang="en-GB" sz="4800" dirty="0"/>
              <a:t>Selected non-regulatory departments</a:t>
            </a:r>
          </a:p>
          <a:p>
            <a:pPr lvl="1"/>
            <a:r>
              <a:rPr lang="en-GB" sz="4800" dirty="0"/>
              <a:t>Meteorology(1855)</a:t>
            </a:r>
          </a:p>
          <a:p>
            <a:pPr lvl="1"/>
            <a:r>
              <a:rPr lang="en-GB" sz="4800" dirty="0"/>
              <a:t>Science and Art (1853: became Education Dept 1856)</a:t>
            </a:r>
          </a:p>
          <a:p>
            <a:pPr lvl="1"/>
            <a:r>
              <a:rPr lang="en-GB" sz="4800" dirty="0"/>
              <a:t>Commercial intelligence (1899)</a:t>
            </a:r>
          </a:p>
          <a:p>
            <a:pPr lvl="1"/>
            <a:endParaRPr lang="en-GB" sz="2800" dirty="0"/>
          </a:p>
          <a:p>
            <a:endParaRPr lang="en-GB" dirty="0"/>
          </a:p>
          <a:p>
            <a:endParaRPr lang="en-GB" dirty="0"/>
          </a:p>
        </p:txBody>
      </p:sp>
      <p:sp>
        <p:nvSpPr>
          <p:cNvPr id="4" name="Slide Number Placeholder 3">
            <a:extLst>
              <a:ext uri="{FF2B5EF4-FFF2-40B4-BE49-F238E27FC236}">
                <a16:creationId xmlns:a16="http://schemas.microsoft.com/office/drawing/2014/main" id="{13785274-68EF-9F38-91EE-A03B826D269C}"/>
              </a:ext>
            </a:extLst>
          </p:cNvPr>
          <p:cNvSpPr>
            <a:spLocks noGrp="1"/>
          </p:cNvSpPr>
          <p:nvPr>
            <p:ph type="sldNum" sz="quarter" idx="12"/>
          </p:nvPr>
        </p:nvSpPr>
        <p:spPr/>
        <p:txBody>
          <a:bodyPr/>
          <a:lstStyle/>
          <a:p>
            <a:fld id="{DDACEE9A-C5DE-42B3-809C-7B9B841E3527}" type="slidenum">
              <a:rPr lang="en-GB" smtClean="0"/>
              <a:t>6</a:t>
            </a:fld>
            <a:endParaRPr lang="en-GB"/>
          </a:p>
        </p:txBody>
      </p:sp>
    </p:spTree>
    <p:extLst>
      <p:ext uri="{BB962C8B-B14F-4D97-AF65-F5344CB8AC3E}">
        <p14:creationId xmlns:p14="http://schemas.microsoft.com/office/powerpoint/2010/main" val="976954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C45AD5A-F5F8-145D-9A26-BE3CB5266EC7}"/>
              </a:ext>
            </a:extLst>
          </p:cNvPr>
          <p:cNvSpPr>
            <a:spLocks noGrp="1"/>
          </p:cNvSpPr>
          <p:nvPr>
            <p:ph type="title"/>
          </p:nvPr>
        </p:nvSpPr>
        <p:spPr/>
        <p:txBody>
          <a:bodyPr/>
          <a:lstStyle/>
          <a:p>
            <a:r>
              <a:rPr lang="en-GB" dirty="0"/>
              <a:t>Micro-economic regulatory functions across government</a:t>
            </a:r>
          </a:p>
        </p:txBody>
      </p:sp>
      <p:sp>
        <p:nvSpPr>
          <p:cNvPr id="6" name="Content Placeholder 5">
            <a:extLst>
              <a:ext uri="{FF2B5EF4-FFF2-40B4-BE49-F238E27FC236}">
                <a16:creationId xmlns:a16="http://schemas.microsoft.com/office/drawing/2014/main" id="{57247233-0D21-0D95-F580-22A47238D93F}"/>
              </a:ext>
            </a:extLst>
          </p:cNvPr>
          <p:cNvSpPr>
            <a:spLocks noGrp="1"/>
          </p:cNvSpPr>
          <p:nvPr>
            <p:ph sz="half" idx="1"/>
          </p:nvPr>
        </p:nvSpPr>
        <p:spPr/>
        <p:txBody>
          <a:bodyPr>
            <a:noAutofit/>
          </a:bodyPr>
          <a:lstStyle/>
          <a:p>
            <a:pPr marL="0" indent="0">
              <a:buNone/>
            </a:pPr>
            <a:r>
              <a:rPr lang="en-GB" sz="1200" b="1" dirty="0"/>
              <a:t>Other micro-economic regulatory offices of state, with agencies</a:t>
            </a:r>
          </a:p>
          <a:p>
            <a:r>
              <a:rPr lang="en-GB" sz="1200" b="1" dirty="0"/>
              <a:t>Treasury and the Bank of England</a:t>
            </a:r>
            <a:r>
              <a:rPr lang="en-GB" sz="1200" dirty="0"/>
              <a:t>: commercial bank oversight (</a:t>
            </a:r>
            <a:r>
              <a:rPr lang="en-GB" sz="1200" dirty="0" err="1"/>
              <a:t>BoT</a:t>
            </a:r>
            <a:r>
              <a:rPr lang="en-GB" sz="1200" dirty="0"/>
              <a:t> had jurisdiction over their corporate governance as joint stock companies from 1844)</a:t>
            </a:r>
          </a:p>
          <a:p>
            <a:r>
              <a:rPr lang="en-GB" sz="1200" b="1" dirty="0"/>
              <a:t>Home Office</a:t>
            </a:r>
            <a:r>
              <a:rPr lang="en-GB" sz="1200" dirty="0"/>
              <a:t>: factory inspectorate (1833); mines (1842); salmon fisheries (1861, to </a:t>
            </a:r>
            <a:r>
              <a:rPr lang="en-GB" sz="1200" dirty="0" err="1"/>
              <a:t>BoT</a:t>
            </a:r>
            <a:r>
              <a:rPr lang="en-GB" sz="1200" dirty="0"/>
              <a:t> 1887); prisons, police forces, burial grounds, explosives production</a:t>
            </a:r>
          </a:p>
          <a:p>
            <a:r>
              <a:rPr lang="en-GB" sz="1200" b="1" dirty="0"/>
              <a:t>General Post Office</a:t>
            </a:r>
            <a:r>
              <a:rPr lang="en-GB" sz="1200" dirty="0"/>
              <a:t>: commercial telegraph cos until 1869-1871 nationalisation; thereafter for international submarine telegraph companies, indirectly through International Telegraph Union, Submarine Cable Convention; from 1907 for radiotelegraphy companies through licensing</a:t>
            </a:r>
          </a:p>
          <a:p>
            <a:r>
              <a:rPr lang="en-GB" sz="1200" b="1" dirty="0"/>
              <a:t>Board of education</a:t>
            </a:r>
            <a:r>
              <a:rPr lang="en-GB" sz="1200" dirty="0"/>
              <a:t>: oversight of local education authorities</a:t>
            </a:r>
            <a:endParaRPr lang="en-GB" sz="1200" b="1" dirty="0"/>
          </a:p>
          <a:p>
            <a:r>
              <a:rPr lang="en-GB" sz="1200" b="1" dirty="0"/>
              <a:t>Poor Law Commissioners</a:t>
            </a:r>
            <a:r>
              <a:rPr lang="en-GB" sz="1200" dirty="0"/>
              <a:t>: local unions and workhouses</a:t>
            </a:r>
          </a:p>
          <a:p>
            <a:r>
              <a:rPr lang="en-GB" sz="1200" b="1" dirty="0"/>
              <a:t>Local Government Board</a:t>
            </a:r>
            <a:r>
              <a:rPr lang="en-GB" sz="1200" dirty="0"/>
              <a:t>: audit, etc.</a:t>
            </a:r>
          </a:p>
          <a:p>
            <a:endParaRPr lang="en-GB" sz="1200" dirty="0"/>
          </a:p>
        </p:txBody>
      </p:sp>
      <p:sp>
        <p:nvSpPr>
          <p:cNvPr id="3" name="Content Placeholder 2">
            <a:extLst>
              <a:ext uri="{FF2B5EF4-FFF2-40B4-BE49-F238E27FC236}">
                <a16:creationId xmlns:a16="http://schemas.microsoft.com/office/drawing/2014/main" id="{513A6B9B-1F86-CB58-C15A-C7BE75BC5EA7}"/>
              </a:ext>
            </a:extLst>
          </p:cNvPr>
          <p:cNvSpPr>
            <a:spLocks noGrp="1"/>
          </p:cNvSpPr>
          <p:nvPr>
            <p:ph sz="half" idx="2"/>
          </p:nvPr>
        </p:nvSpPr>
        <p:spPr/>
        <p:txBody>
          <a:bodyPr>
            <a:normAutofit/>
          </a:bodyPr>
          <a:lstStyle/>
          <a:p>
            <a:pPr marL="0" indent="0">
              <a:buNone/>
            </a:pPr>
            <a:r>
              <a:rPr lang="en-GB" sz="1200" b="1" dirty="0"/>
              <a:t>Functions transferred from the Board of Trade to other offices of state</a:t>
            </a:r>
          </a:p>
          <a:p>
            <a:pPr lvl="1"/>
            <a:r>
              <a:rPr lang="en-GB" sz="1200" dirty="0"/>
              <a:t>Commercial diplomacy to Commercial Dept, </a:t>
            </a:r>
            <a:r>
              <a:rPr lang="en-GB" sz="1200" b="1" dirty="0"/>
              <a:t>Foreign Office</a:t>
            </a:r>
            <a:r>
              <a:rPr lang="en-GB" sz="1200" dirty="0"/>
              <a:t> 1870s</a:t>
            </a:r>
          </a:p>
          <a:p>
            <a:pPr lvl="2"/>
            <a:r>
              <a:rPr lang="en-GB" sz="1200" b="1" dirty="0"/>
              <a:t>But</a:t>
            </a:r>
            <a:r>
              <a:rPr lang="en-GB" sz="1200" dirty="0"/>
              <a:t> FO dependent on </a:t>
            </a:r>
            <a:r>
              <a:rPr lang="en-GB" sz="1200" dirty="0" err="1"/>
              <a:t>BoT</a:t>
            </a:r>
            <a:r>
              <a:rPr lang="en-GB" sz="1200" dirty="0"/>
              <a:t> expertise in this area until 1919</a:t>
            </a:r>
          </a:p>
          <a:p>
            <a:pPr lvl="1"/>
            <a:r>
              <a:rPr lang="en-GB" sz="1200" dirty="0"/>
              <a:t>Railways transferred to commissioners 1846, but then taken back 1851</a:t>
            </a:r>
          </a:p>
          <a:p>
            <a:pPr lvl="1"/>
            <a:r>
              <a:rPr lang="en-GB" sz="1200" dirty="0"/>
              <a:t>Science and art and Industrial Design Schools to </a:t>
            </a:r>
            <a:r>
              <a:rPr lang="en-GB" sz="1200" b="1" dirty="0"/>
              <a:t>Board of Education</a:t>
            </a:r>
            <a:r>
              <a:rPr lang="en-GB" sz="1200" dirty="0"/>
              <a:t>, 1860s</a:t>
            </a:r>
          </a:p>
          <a:p>
            <a:pPr lvl="1"/>
            <a:r>
              <a:rPr lang="en-GB" sz="1200" dirty="0"/>
              <a:t>Fisheries to </a:t>
            </a:r>
            <a:r>
              <a:rPr lang="en-GB" sz="1200" b="1" dirty="0"/>
              <a:t>Board of Agriculture</a:t>
            </a:r>
            <a:r>
              <a:rPr lang="en-GB" sz="1200" dirty="0"/>
              <a:t> 1903</a:t>
            </a:r>
          </a:p>
          <a:p>
            <a:pPr lvl="1"/>
            <a:r>
              <a:rPr lang="en-GB" sz="1200" dirty="0"/>
              <a:t>Telegraph landing rights to joint interdepartmental committee 1902</a:t>
            </a:r>
          </a:p>
          <a:p>
            <a:endParaRPr lang="en-GB" sz="1200" dirty="0"/>
          </a:p>
        </p:txBody>
      </p:sp>
      <p:sp>
        <p:nvSpPr>
          <p:cNvPr id="2" name="Slide Number Placeholder 1">
            <a:extLst>
              <a:ext uri="{FF2B5EF4-FFF2-40B4-BE49-F238E27FC236}">
                <a16:creationId xmlns:a16="http://schemas.microsoft.com/office/drawing/2014/main" id="{C74B35D2-AB85-B5E9-DA4D-57CB8AA9B9B5}"/>
              </a:ext>
            </a:extLst>
          </p:cNvPr>
          <p:cNvSpPr>
            <a:spLocks noGrp="1"/>
          </p:cNvSpPr>
          <p:nvPr>
            <p:ph type="sldNum" sz="quarter" idx="12"/>
          </p:nvPr>
        </p:nvSpPr>
        <p:spPr/>
        <p:txBody>
          <a:bodyPr/>
          <a:lstStyle/>
          <a:p>
            <a:fld id="{DDACEE9A-C5DE-42B3-809C-7B9B841E3527}" type="slidenum">
              <a:rPr lang="en-GB" smtClean="0"/>
              <a:t>7</a:t>
            </a:fld>
            <a:endParaRPr lang="en-GB"/>
          </a:p>
        </p:txBody>
      </p:sp>
    </p:spTree>
    <p:extLst>
      <p:ext uri="{BB962C8B-B14F-4D97-AF65-F5344CB8AC3E}">
        <p14:creationId xmlns:p14="http://schemas.microsoft.com/office/powerpoint/2010/main" val="3887203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E2A1E-E262-7F7D-9475-61906AC9DFA9}"/>
              </a:ext>
            </a:extLst>
          </p:cNvPr>
          <p:cNvSpPr>
            <a:spLocks noGrp="1"/>
          </p:cNvSpPr>
          <p:nvPr>
            <p:ph type="title"/>
          </p:nvPr>
        </p:nvSpPr>
        <p:spPr/>
        <p:txBody>
          <a:bodyPr/>
          <a:lstStyle/>
          <a:p>
            <a:r>
              <a:rPr lang="en-GB" dirty="0"/>
              <a:t>A micro-economic regulatory state? Key criteria</a:t>
            </a:r>
          </a:p>
        </p:txBody>
      </p:sp>
      <p:sp>
        <p:nvSpPr>
          <p:cNvPr id="3" name="Content Placeholder 2">
            <a:extLst>
              <a:ext uri="{FF2B5EF4-FFF2-40B4-BE49-F238E27FC236}">
                <a16:creationId xmlns:a16="http://schemas.microsoft.com/office/drawing/2014/main" id="{93AE3BB5-6D64-CD68-AE25-CDC58F066BA7}"/>
              </a:ext>
            </a:extLst>
          </p:cNvPr>
          <p:cNvSpPr>
            <a:spLocks noGrp="1"/>
          </p:cNvSpPr>
          <p:nvPr>
            <p:ph idx="1"/>
          </p:nvPr>
        </p:nvSpPr>
        <p:spPr>
          <a:xfrm>
            <a:off x="2592925" y="1810604"/>
            <a:ext cx="8915400" cy="5450006"/>
          </a:xfrm>
        </p:spPr>
        <p:txBody>
          <a:bodyPr>
            <a:normAutofit fontScale="92500" lnSpcReduction="20000"/>
          </a:bodyPr>
          <a:lstStyle/>
          <a:p>
            <a:r>
              <a:rPr lang="en-GB" b="1" dirty="0"/>
              <a:t>Specialism</a:t>
            </a:r>
            <a:r>
              <a:rPr lang="en-GB" dirty="0"/>
              <a:t>: highly developed by second half of C19th, with more ramified departmental structure than most British offices of state</a:t>
            </a:r>
          </a:p>
          <a:p>
            <a:r>
              <a:rPr lang="en-GB" b="1" dirty="0"/>
              <a:t>Extensive range of regulatory functions and powers</a:t>
            </a:r>
            <a:r>
              <a:rPr lang="en-GB" dirty="0"/>
              <a:t>: achieved by 1914, but without competition policy unlike US, and without price controls (except, very late and weak, for railway freight); well developed in safety for C19th, less focused on quality than some European counterparts</a:t>
            </a:r>
          </a:p>
          <a:p>
            <a:r>
              <a:rPr lang="en-GB" b="1" dirty="0"/>
              <a:t>International regulatory negotiations</a:t>
            </a:r>
            <a:r>
              <a:rPr lang="en-GB" dirty="0"/>
              <a:t>: Rules of the Road at Sea 1870s onward; one of three depts in talks for Submarine Cable Convention 1882-4; talks on international patent system for 1883 Paris convention</a:t>
            </a:r>
          </a:p>
          <a:p>
            <a:r>
              <a:rPr lang="en-GB" b="1" dirty="0"/>
              <a:t>Regulatory intelligence system</a:t>
            </a:r>
            <a:r>
              <a:rPr lang="en-GB" dirty="0"/>
              <a:t>: statistical department, regular and systematic data collections and later, wider commercial intelligence; well networked with local chambers of commerce</a:t>
            </a:r>
          </a:p>
          <a:p>
            <a:r>
              <a:rPr lang="en-GB" b="1" dirty="0"/>
              <a:t>Agencies</a:t>
            </a:r>
            <a:r>
              <a:rPr lang="en-GB" dirty="0"/>
              <a:t>: inspectorates, registration agencies</a:t>
            </a:r>
          </a:p>
          <a:p>
            <a:r>
              <a:rPr lang="en-GB" b="1" dirty="0"/>
              <a:t>Executive rule making</a:t>
            </a:r>
            <a:r>
              <a:rPr lang="en-GB" dirty="0"/>
              <a:t>: not formal “independence” except for registrar-general of patents, but </a:t>
            </a:r>
            <a:r>
              <a:rPr lang="en-GB" i="1" dirty="0"/>
              <a:t>de facto </a:t>
            </a:r>
            <a:r>
              <a:rPr lang="en-GB" dirty="0"/>
              <a:t>rule interpretation, precedent-setting and administrative law status for decisions (theories of regulatory statehood emphasising displacement of parliaments and courts are weak, even for the US)</a:t>
            </a:r>
          </a:p>
          <a:p>
            <a:r>
              <a:rPr lang="en-GB" b="1" dirty="0"/>
              <a:t>Policy integration</a:t>
            </a:r>
            <a:r>
              <a:rPr lang="en-GB" dirty="0"/>
              <a:t>: weak; learning across functions was devolved to officials, ad hoc; 1890s Llewellyn Smith introduced first “morning meetings” of departmental heads</a:t>
            </a:r>
          </a:p>
          <a:p>
            <a:endParaRPr lang="en-GB" dirty="0"/>
          </a:p>
        </p:txBody>
      </p:sp>
      <p:sp>
        <p:nvSpPr>
          <p:cNvPr id="4" name="Slide Number Placeholder 3">
            <a:extLst>
              <a:ext uri="{FF2B5EF4-FFF2-40B4-BE49-F238E27FC236}">
                <a16:creationId xmlns:a16="http://schemas.microsoft.com/office/drawing/2014/main" id="{7E3F33CA-1B55-D384-9F78-F5CBC6E76156}"/>
              </a:ext>
            </a:extLst>
          </p:cNvPr>
          <p:cNvSpPr>
            <a:spLocks noGrp="1"/>
          </p:cNvSpPr>
          <p:nvPr>
            <p:ph type="sldNum" sz="quarter" idx="12"/>
          </p:nvPr>
        </p:nvSpPr>
        <p:spPr/>
        <p:txBody>
          <a:bodyPr/>
          <a:lstStyle/>
          <a:p>
            <a:fld id="{DDACEE9A-C5DE-42B3-809C-7B9B841E3527}" type="slidenum">
              <a:rPr lang="en-GB" smtClean="0"/>
              <a:t>8</a:t>
            </a:fld>
            <a:endParaRPr lang="en-GB"/>
          </a:p>
        </p:txBody>
      </p:sp>
    </p:spTree>
    <p:extLst>
      <p:ext uri="{BB962C8B-B14F-4D97-AF65-F5344CB8AC3E}">
        <p14:creationId xmlns:p14="http://schemas.microsoft.com/office/powerpoint/2010/main" val="2619007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99BC0-D85C-15DE-88C3-DD2C4463FF31}"/>
              </a:ext>
            </a:extLst>
          </p:cNvPr>
          <p:cNvSpPr>
            <a:spLocks noGrp="1"/>
          </p:cNvSpPr>
          <p:nvPr>
            <p:ph type="title"/>
          </p:nvPr>
        </p:nvSpPr>
        <p:spPr/>
        <p:txBody>
          <a:bodyPr/>
          <a:lstStyle/>
          <a:p>
            <a:r>
              <a:rPr lang="en-GB" dirty="0"/>
              <a:t>Explanations from theories of state development</a:t>
            </a:r>
          </a:p>
        </p:txBody>
      </p:sp>
      <p:sp>
        <p:nvSpPr>
          <p:cNvPr id="3" name="Content Placeholder 2">
            <a:extLst>
              <a:ext uri="{FF2B5EF4-FFF2-40B4-BE49-F238E27FC236}">
                <a16:creationId xmlns:a16="http://schemas.microsoft.com/office/drawing/2014/main" id="{12ED6269-C978-79F6-6159-F0F4A35EEA02}"/>
              </a:ext>
            </a:extLst>
          </p:cNvPr>
          <p:cNvSpPr>
            <a:spLocks noGrp="1"/>
          </p:cNvSpPr>
          <p:nvPr>
            <p:ph sz="half" idx="1"/>
          </p:nvPr>
        </p:nvSpPr>
        <p:spPr>
          <a:xfrm>
            <a:off x="1624084" y="1753183"/>
            <a:ext cx="4601153" cy="5022375"/>
          </a:xfrm>
        </p:spPr>
        <p:txBody>
          <a:bodyPr>
            <a:noAutofit/>
          </a:bodyPr>
          <a:lstStyle/>
          <a:p>
            <a:r>
              <a:rPr lang="en-GB" sz="1000" b="1" dirty="0"/>
              <a:t>War?</a:t>
            </a:r>
          </a:p>
          <a:p>
            <a:pPr lvl="1"/>
            <a:r>
              <a:rPr lang="en-GB" sz="1000" dirty="0"/>
              <a:t>Difficult to discern any link between e.g., Crimean War, 1857 India revolt, African wars, and new functions; even for second Boer War, most domestic policy innovations were in other offices of state</a:t>
            </a:r>
          </a:p>
          <a:p>
            <a:r>
              <a:rPr lang="en-GB" sz="1000" b="1" dirty="0"/>
              <a:t>Empire?</a:t>
            </a:r>
          </a:p>
          <a:p>
            <a:pPr lvl="1"/>
            <a:r>
              <a:rPr lang="en-GB" sz="1000" dirty="0"/>
              <a:t>C19th </a:t>
            </a:r>
            <a:r>
              <a:rPr lang="en-GB" sz="1000" dirty="0" err="1"/>
              <a:t>BoT</a:t>
            </a:r>
            <a:r>
              <a:rPr lang="en-GB" sz="1000" dirty="0"/>
              <a:t> had limited role in either colonial or imperial policy; can argue that Board was expected to support domestic economy for global role, but trade ran far wider than the empire, and the Board’s regulatory functions were not directly developmental</a:t>
            </a:r>
          </a:p>
          <a:p>
            <a:r>
              <a:rPr lang="en-GB" sz="1000" b="1" dirty="0"/>
              <a:t>Tax?</a:t>
            </a:r>
          </a:p>
          <a:p>
            <a:pPr lvl="1"/>
            <a:r>
              <a:rPr lang="en-GB" sz="1000" dirty="0" err="1"/>
              <a:t>BoT</a:t>
            </a:r>
            <a:r>
              <a:rPr lang="en-GB" sz="1000" dirty="0"/>
              <a:t> advice to Treasury and FO on tariff diplomacy was not on fiscal aspects</a:t>
            </a:r>
          </a:p>
          <a:p>
            <a:r>
              <a:rPr lang="en-GB" sz="1000" b="1" dirty="0"/>
              <a:t>Inclusive institutions, open access order?</a:t>
            </a:r>
          </a:p>
          <a:p>
            <a:pPr lvl="1"/>
            <a:r>
              <a:rPr lang="en-GB" sz="1000" dirty="0"/>
              <a:t>Reforms to debt, bankruptcy, contract, company law, did not make institutions any more inclusive; </a:t>
            </a:r>
            <a:r>
              <a:rPr lang="en-GB" sz="1000" dirty="0" err="1"/>
              <a:t>BoT</a:t>
            </a:r>
            <a:r>
              <a:rPr lang="en-GB" sz="1000" dirty="0"/>
              <a:t> labour dispute conciliation was often criticised by trades unions as biased for employers; however, factory and mines inspectorates (HO not </a:t>
            </a:r>
            <a:r>
              <a:rPr lang="en-GB" sz="1000" dirty="0" err="1"/>
              <a:t>BoT</a:t>
            </a:r>
            <a:r>
              <a:rPr lang="en-GB" sz="1000" dirty="0"/>
              <a:t>), maritime safety and industrial accident work can be seen modest expansions in institutional inclusivity</a:t>
            </a:r>
          </a:p>
          <a:p>
            <a:r>
              <a:rPr lang="en-GB" sz="1000" b="1" dirty="0"/>
              <a:t>International order?</a:t>
            </a:r>
          </a:p>
          <a:p>
            <a:pPr lvl="1"/>
            <a:r>
              <a:rPr lang="en-GB" sz="1000" dirty="0" err="1"/>
              <a:t>BoT</a:t>
            </a:r>
            <a:r>
              <a:rPr lang="en-GB" sz="1000" dirty="0"/>
              <a:t> was actively involved in reshaping international order, in its participation in international regulatory negotiations, not driven by its existing structure: </a:t>
            </a:r>
          </a:p>
          <a:p>
            <a:pPr lvl="1"/>
            <a:endParaRPr lang="en-GB" sz="900" dirty="0"/>
          </a:p>
        </p:txBody>
      </p:sp>
      <p:sp>
        <p:nvSpPr>
          <p:cNvPr id="4" name="Content Placeholder 3">
            <a:extLst>
              <a:ext uri="{FF2B5EF4-FFF2-40B4-BE49-F238E27FC236}">
                <a16:creationId xmlns:a16="http://schemas.microsoft.com/office/drawing/2014/main" id="{D5603EA8-4636-4E1A-2409-892515140593}"/>
              </a:ext>
            </a:extLst>
          </p:cNvPr>
          <p:cNvSpPr>
            <a:spLocks noGrp="1"/>
          </p:cNvSpPr>
          <p:nvPr>
            <p:ph sz="half" idx="2"/>
          </p:nvPr>
        </p:nvSpPr>
        <p:spPr>
          <a:xfrm>
            <a:off x="6335487" y="1829092"/>
            <a:ext cx="5328800" cy="5022375"/>
          </a:xfrm>
        </p:spPr>
        <p:txBody>
          <a:bodyPr>
            <a:noAutofit/>
          </a:bodyPr>
          <a:lstStyle/>
          <a:p>
            <a:r>
              <a:rPr lang="en-GB" sz="1000" b="1" dirty="0"/>
              <a:t>Ideas?</a:t>
            </a:r>
          </a:p>
          <a:p>
            <a:pPr lvl="1"/>
            <a:r>
              <a:rPr lang="en-GB" sz="1000" dirty="0"/>
              <a:t>Neither Benthamite utilitarianism nor evangelicalism explain functions added; “liberalism” is vague, and as many functions were added under Tory, Conservative and Unionist governments as under Whig or Liberal; “free trade” referred to tariffs, not to regulation and even that could encompass unilateralism, bilateralism (reciprocity), multilateralism</a:t>
            </a:r>
          </a:p>
          <a:p>
            <a:r>
              <a:rPr lang="en-GB" sz="1000" dirty="0"/>
              <a:t>I</a:t>
            </a:r>
            <a:r>
              <a:rPr lang="en-GB" sz="1000" b="1" dirty="0"/>
              <a:t>nterest group lobbying, capture, “club government”?</a:t>
            </a:r>
          </a:p>
          <a:p>
            <a:pPr lvl="1"/>
            <a:r>
              <a:rPr lang="en-GB" sz="1000" dirty="0"/>
              <a:t>Business lobbying was extensive, and </a:t>
            </a:r>
            <a:r>
              <a:rPr lang="en-GB" sz="1000" dirty="0" err="1"/>
              <a:t>BoT</a:t>
            </a:r>
            <a:r>
              <a:rPr lang="en-GB" sz="1000" dirty="0"/>
              <a:t> was criticised for closeness to railway companies and rail monopolies, but direction of causation may be the reverse: </a:t>
            </a:r>
            <a:r>
              <a:rPr lang="en-GB" sz="1000" dirty="0" err="1"/>
              <a:t>BoT</a:t>
            </a:r>
            <a:r>
              <a:rPr lang="en-GB" sz="1000" dirty="0"/>
              <a:t> supported the emergence of new institutions for business to inform and deliberate with the Board, esp. chambers of commerce. If there was capture, it declined with the repeal of the Corn Laws and Navigation Acts; by second half of C19th, </a:t>
            </a:r>
            <a:r>
              <a:rPr lang="en-GB" sz="1000" dirty="0" err="1"/>
              <a:t>BoT</a:t>
            </a:r>
            <a:r>
              <a:rPr lang="en-GB" sz="1000" dirty="0"/>
              <a:t> increasingly engaged in mediation between different interests, including in railways, rather than being dominated by single one: esp. evident in competing claims in bankruptcy</a:t>
            </a:r>
          </a:p>
          <a:p>
            <a:r>
              <a:rPr lang="en-GB" sz="1000" b="1" dirty="0"/>
              <a:t>Bureau-shaping?</a:t>
            </a:r>
          </a:p>
          <a:p>
            <a:pPr lvl="1"/>
            <a:r>
              <a:rPr lang="en-GB" sz="1000" dirty="0"/>
              <a:t>No evidence that Board officials actively and consistently sought any particular structure or pattern of functions, and policy work was. If anything, under-development than over-developed at the centre, relative to operational regulatory work</a:t>
            </a:r>
          </a:p>
          <a:p>
            <a:r>
              <a:rPr lang="en-GB" sz="1000" b="1" dirty="0"/>
              <a:t>Policy learning?</a:t>
            </a:r>
          </a:p>
          <a:p>
            <a:pPr lvl="1"/>
            <a:r>
              <a:rPr lang="en-GB" sz="1000" dirty="0"/>
              <a:t>Little evidence of borrowing from other countries; even learning from other offices of state and their inspectorates and registration agencies was limited; most policy learning was within </a:t>
            </a:r>
            <a:r>
              <a:rPr lang="en-GB" sz="1000" dirty="0" err="1"/>
              <a:t>BoT</a:t>
            </a:r>
            <a:r>
              <a:rPr lang="en-GB" sz="1000" dirty="0"/>
              <a:t>, across functions</a:t>
            </a:r>
          </a:p>
          <a:p>
            <a:endParaRPr lang="en-GB" sz="850" dirty="0"/>
          </a:p>
        </p:txBody>
      </p:sp>
      <p:sp>
        <p:nvSpPr>
          <p:cNvPr id="5" name="Slide Number Placeholder 4">
            <a:extLst>
              <a:ext uri="{FF2B5EF4-FFF2-40B4-BE49-F238E27FC236}">
                <a16:creationId xmlns:a16="http://schemas.microsoft.com/office/drawing/2014/main" id="{9BD7BB8B-6869-068A-C424-8BA362C1126F}"/>
              </a:ext>
            </a:extLst>
          </p:cNvPr>
          <p:cNvSpPr>
            <a:spLocks noGrp="1"/>
          </p:cNvSpPr>
          <p:nvPr>
            <p:ph type="sldNum" sz="quarter" idx="12"/>
          </p:nvPr>
        </p:nvSpPr>
        <p:spPr/>
        <p:txBody>
          <a:bodyPr/>
          <a:lstStyle/>
          <a:p>
            <a:fld id="{DDACEE9A-C5DE-42B3-809C-7B9B841E3527}" type="slidenum">
              <a:rPr lang="en-GB" smtClean="0"/>
              <a:t>9</a:t>
            </a:fld>
            <a:endParaRPr lang="en-GB"/>
          </a:p>
        </p:txBody>
      </p:sp>
    </p:spTree>
    <p:extLst>
      <p:ext uri="{BB962C8B-B14F-4D97-AF65-F5344CB8AC3E}">
        <p14:creationId xmlns:p14="http://schemas.microsoft.com/office/powerpoint/2010/main" val="131412908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2190</TotalTime>
  <Words>2692</Words>
  <Application>Microsoft Office PowerPoint</Application>
  <PresentationFormat>Widescreen</PresentationFormat>
  <Paragraphs>144</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Century Gothic</vt:lpstr>
      <vt:lpstr>Wingdings 3</vt:lpstr>
      <vt:lpstr>Wisp</vt:lpstr>
      <vt:lpstr>The Board of Trade and the development of the regulatory state in the long nineteenth century 1815-1914</vt:lpstr>
      <vt:lpstr>Questions</vt:lpstr>
      <vt:lpstr>Three-phase transition to office of state for domestic micro-economic matters, 1764-1815</vt:lpstr>
      <vt:lpstr>What the Board is known for: post-war protectionism, its steady relaxation, repeals and decline, 1815-1849</vt:lpstr>
      <vt:lpstr>Rapid growth in employed staff, especially in second half of C19th</vt:lpstr>
      <vt:lpstr>What the Board should be known for: growth in micro-economic regulatory functions </vt:lpstr>
      <vt:lpstr>Micro-economic regulatory functions across government</vt:lpstr>
      <vt:lpstr>A micro-economic regulatory state? Key criteria</vt:lpstr>
      <vt:lpstr>Explanations from theories of state development</vt:lpstr>
      <vt:lpstr>Toward an explanation</vt:lpstr>
      <vt:lpstr>Conclusions - I</vt:lpstr>
      <vt:lpstr>Conclusions -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Statebuilding as micro-economic governance:  function growth, expertise and knowledge in the British Board of Trade in the long nineteenth century</dc:title>
  <dc:creator>Perri 6</dc:creator>
  <cp:lastModifiedBy>Perri 6</cp:lastModifiedBy>
  <cp:revision>55</cp:revision>
  <dcterms:created xsi:type="dcterms:W3CDTF">2021-11-19T13:56:21Z</dcterms:created>
  <dcterms:modified xsi:type="dcterms:W3CDTF">2025-12-04T11:08:36Z</dcterms:modified>
</cp:coreProperties>
</file>